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1" r:id="rId14"/>
    <p:sldId id="267" r:id="rId15"/>
    <p:sldId id="268" r:id="rId16"/>
    <p:sldId id="269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0E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3645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27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674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24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098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976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393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832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66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017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176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3564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765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8949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1119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72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072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682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11/11/2022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034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quizetest.it/che-tipo-di-memoria-hai/" TargetMode="Externa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3F7714-8A62-A148-AAB1-98BC84A9E6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924633" y="661780"/>
            <a:ext cx="9755187" cy="4044139"/>
          </a:xfrm>
        </p:spPr>
        <p:txBody>
          <a:bodyPr>
            <a:normAutofit fontScale="90000"/>
          </a:bodyPr>
          <a:lstStyle/>
          <a:p>
            <a:pPr algn="l"/>
            <a:r>
              <a:rPr lang="it-IT"/>
              <a:t>METODO di STUDIO</a:t>
            </a:r>
            <a:br>
              <a:rPr lang="it-IT"/>
            </a:br>
            <a:r>
              <a:rPr lang="it-IT"/>
              <a:t>- massimo rendimento</a:t>
            </a:r>
            <a:br>
              <a:rPr lang="it-IT"/>
            </a:br>
            <a:r>
              <a:rPr lang="it-IT"/>
              <a:t>- minimo sforzo</a:t>
            </a:r>
          </a:p>
        </p:txBody>
      </p:sp>
    </p:spTree>
    <p:extLst>
      <p:ext uri="{BB962C8B-B14F-4D97-AF65-F5344CB8AC3E}">
        <p14:creationId xmlns:p14="http://schemas.microsoft.com/office/powerpoint/2010/main" val="2027423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BC187BC6-5A91-A944-83FF-0EC28E38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68" y="106326"/>
            <a:ext cx="10396882" cy="2791046"/>
          </a:xfrm>
        </p:spPr>
        <p:txBody>
          <a:bodyPr/>
          <a:lstStyle/>
          <a:p>
            <a:r>
              <a:rPr lang="it-IT"/>
              <a:t>PERCHÉ SI PRENDE UN BEL VOTO?</a:t>
            </a:r>
          </a:p>
        </p:txBody>
      </p:sp>
      <p:pic>
        <p:nvPicPr>
          <p:cNvPr id="6" name="Immagine 6">
            <a:extLst>
              <a:ext uri="{FF2B5EF4-FFF2-40B4-BE49-F238E27FC236}">
                <a16:creationId xmlns:a16="http://schemas.microsoft.com/office/drawing/2014/main" id="{281A21A0-4469-8749-818B-53AD29F34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008" y="2905349"/>
            <a:ext cx="2615608" cy="261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06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952556-F326-9A42-A945-721598278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499" y="1220086"/>
            <a:ext cx="9654362" cy="3907465"/>
          </a:xfrm>
        </p:spPr>
        <p:txBody>
          <a:bodyPr/>
          <a:lstStyle/>
          <a:p>
            <a:r>
              <a:rPr lang="it-IT">
                <a:solidFill>
                  <a:schemeClr val="tx1">
                    <a:lumMod val="90000"/>
                    <a:lumOff val="10000"/>
                  </a:schemeClr>
                </a:solidFill>
              </a:rPr>
              <a:t>Perché si è </a:t>
            </a:r>
            <a:br>
              <a:rPr lang="it-IT">
                <a:solidFill>
                  <a:schemeClr val="tx1">
                    <a:lumMod val="90000"/>
                    <a:lumOff val="10000"/>
                  </a:schemeClr>
                </a:solidFill>
              </a:rPr>
            </a:br>
            <a:r>
              <a:rPr lang="it-IT">
                <a:solidFill>
                  <a:schemeClr val="tx1">
                    <a:lumMod val="90000"/>
                    <a:lumOff val="10000"/>
                  </a:schemeClr>
                </a:solidFill>
              </a:rPr>
              <a:t>più intelligenti?</a:t>
            </a:r>
            <a:br>
              <a:rPr lang="it-IT"/>
            </a:br>
            <a:br>
              <a:rPr lang="it-IT"/>
            </a:br>
            <a:br>
              <a:rPr lang="it-IT"/>
            </a:br>
            <a:r>
              <a:rPr lang="it-IT">
                <a:solidFill>
                  <a:srgbClr val="0070C0"/>
                </a:solidFill>
              </a:rPr>
              <a:t>NO!</a:t>
            </a: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D7225E7C-244D-C44D-B6B7-06C3D401C939}"/>
              </a:ext>
            </a:extLst>
          </p:cNvPr>
          <p:cNvCxnSpPr>
            <a:cxnSpLocks/>
          </p:cNvCxnSpPr>
          <p:nvPr/>
        </p:nvCxnSpPr>
        <p:spPr>
          <a:xfrm>
            <a:off x="132908" y="3173819"/>
            <a:ext cx="11097732" cy="0"/>
          </a:xfrm>
          <a:prstGeom prst="straightConnector1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Immagine 9">
            <a:extLst>
              <a:ext uri="{FF2B5EF4-FFF2-40B4-BE49-F238E27FC236}">
                <a16:creationId xmlns:a16="http://schemas.microsoft.com/office/drawing/2014/main" id="{21A124C3-D232-7346-9303-3C80608ED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902" y="1605072"/>
            <a:ext cx="3137492" cy="313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71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952556-F326-9A42-A945-721598278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672" y="1501800"/>
            <a:ext cx="10396882" cy="1156289"/>
          </a:xfrm>
        </p:spPr>
        <p:txBody>
          <a:bodyPr>
            <a:normAutofit fontScale="90000"/>
          </a:bodyPr>
          <a:lstStyle/>
          <a:p>
            <a:r>
              <a:rPr lang="it-IT">
                <a:solidFill>
                  <a:srgbClr val="7030A0"/>
                </a:solidFill>
              </a:rPr>
              <a:t>Perché si ha un metodo di studio</a:t>
            </a:r>
            <a:br>
              <a:rPr lang="it-IT"/>
            </a:br>
            <a:br>
              <a:rPr lang="it-IT"/>
            </a:br>
            <a:br>
              <a:rPr lang="it-IT"/>
            </a:br>
            <a:endParaRPr lang="it-IT">
              <a:solidFill>
                <a:srgbClr val="0070C0"/>
              </a:solidFill>
              <a:latin typeface="Angsana New" panose="020B0502040504020204" pitchFamily="34" charset="0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D7225E7C-244D-C44D-B6B7-06C3D401C939}"/>
              </a:ext>
            </a:extLst>
          </p:cNvPr>
          <p:cNvCxnSpPr>
            <a:cxnSpLocks/>
          </p:cNvCxnSpPr>
          <p:nvPr/>
        </p:nvCxnSpPr>
        <p:spPr>
          <a:xfrm>
            <a:off x="132908" y="3173819"/>
            <a:ext cx="11097732" cy="0"/>
          </a:xfrm>
          <a:prstGeom prst="straightConnector1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Immagine 4">
            <a:extLst>
              <a:ext uri="{FF2B5EF4-FFF2-40B4-BE49-F238E27FC236}">
                <a16:creationId xmlns:a16="http://schemas.microsoft.com/office/drawing/2014/main" id="{1364BDA2-A29C-AD48-BE97-67F1C9207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418" y="2012162"/>
            <a:ext cx="3607390" cy="334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94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E564A30-2D32-7D4D-A7C2-ADF8A6AD0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92396"/>
            <a:ext cx="10396883" cy="5082190"/>
          </a:xfrm>
        </p:spPr>
        <p:txBody>
          <a:bodyPr/>
          <a:lstStyle/>
          <a:p>
            <a:r>
              <a:rPr lang="it-IT" sz="2400" b="1" dirty="0">
                <a:latin typeface="Arial Narrow" panose="020B0606020202030204" pitchFamily="34" charset="0"/>
              </a:rPr>
              <a:t>Spendere tempo nel preparare lo studio, abbrevia i tempi di apprendimento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b="1" dirty="0">
                <a:latin typeface="Arial Narrow" panose="020B0606020202030204" pitchFamily="34" charset="0"/>
              </a:rPr>
              <a:t>Obiettivo: ricordo il generale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b="1" dirty="0">
                <a:latin typeface="Arial Narrow" panose="020B0606020202030204" pitchFamily="34" charset="0"/>
              </a:rPr>
              <a:t>Ricordo il particolare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b="1" dirty="0">
                <a:latin typeface="Arial Narrow" panose="020B0606020202030204" pitchFamily="34" charset="0"/>
              </a:rPr>
              <a:t>Ricordo più a lungo</a:t>
            </a:r>
          </a:p>
          <a:p>
            <a:pPr marL="457200" indent="-457200">
              <a:buFont typeface="+mj-lt"/>
              <a:buAutoNum type="arabicPeriod"/>
            </a:pPr>
            <a:endParaRPr lang="it-IT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it-IT" dirty="0">
                <a:latin typeface="Arial Narrow" panose="020B0606020202030204" pitchFamily="34" charset="0"/>
              </a:rPr>
              <a:t>_____________</a:t>
            </a:r>
            <a:r>
              <a:rPr lang="it-IT" b="1" dirty="0">
                <a:solidFill>
                  <a:srgbClr val="0070C0"/>
                </a:solidFill>
                <a:latin typeface="Arial Narrow" panose="020B0606020202030204" pitchFamily="34" charset="0"/>
              </a:rPr>
              <a:t>Test «che memoria hai?»</a:t>
            </a:r>
            <a:r>
              <a:rPr lang="it-IT" dirty="0">
                <a:latin typeface="Arial Narrow" panose="020B0606020202030204" pitchFamily="34" charset="0"/>
              </a:rPr>
              <a:t>___________</a:t>
            </a:r>
          </a:p>
          <a:p>
            <a:pPr marL="0" indent="0">
              <a:buNone/>
            </a:pPr>
            <a:r>
              <a:rPr lang="it-IT" dirty="0">
                <a:latin typeface="Arial Narrow" panose="020B0606020202030204" pitchFamily="34" charset="0"/>
                <a:hlinkClick r:id="rId2"/>
              </a:rPr>
              <a:t>https://www.quizetest.it/che-tipo-di-memoria-hai/</a:t>
            </a:r>
            <a:endParaRPr lang="it-IT" dirty="0">
              <a:latin typeface="Arial Narrow" panose="020B0606020202030204" pitchFamily="34" charset="0"/>
            </a:endParaRPr>
          </a:p>
        </p:txBody>
      </p:sp>
      <p:pic>
        <p:nvPicPr>
          <p:cNvPr id="4" name="Immagine 4">
            <a:extLst>
              <a:ext uri="{FF2B5EF4-FFF2-40B4-BE49-F238E27FC236}">
                <a16:creationId xmlns:a16="http://schemas.microsoft.com/office/drawing/2014/main" id="{9B9C2506-1445-7747-800A-9A84595C9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763" y="1961535"/>
            <a:ext cx="3413051" cy="341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989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E564A30-2D32-7D4D-A7C2-ADF8A6AD0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45" y="1488646"/>
            <a:ext cx="10396883" cy="5082190"/>
          </a:xfrm>
        </p:spPr>
        <p:txBody>
          <a:bodyPr/>
          <a:lstStyle/>
          <a:p>
            <a:r>
              <a:rPr lang="it-IT" sz="3200" b="1" dirty="0">
                <a:solidFill>
                  <a:srgbClr val="0070C0"/>
                </a:solidFill>
                <a:latin typeface="Arial Narrow" panose="020B0606020202030204" pitchFamily="34" charset="0"/>
              </a:rPr>
              <a:t>Materiale: </a:t>
            </a:r>
          </a:p>
          <a:p>
            <a:r>
              <a:rPr lang="it-IT" sz="3200" b="1" dirty="0">
                <a:solidFill>
                  <a:srgbClr val="0070C0"/>
                </a:solidFill>
                <a:latin typeface="Arial Narrow" panose="020B0606020202030204" pitchFamily="34" charset="0"/>
              </a:rPr>
              <a:t>Matita</a:t>
            </a:r>
          </a:p>
          <a:p>
            <a:r>
              <a:rPr lang="it-IT" sz="3200" b="1" dirty="0">
                <a:solidFill>
                  <a:srgbClr val="0070C0"/>
                </a:solidFill>
                <a:latin typeface="Arial Narrow" panose="020B0606020202030204" pitchFamily="34" charset="0"/>
              </a:rPr>
              <a:t>Quaderni </a:t>
            </a:r>
            <a:r>
              <a:rPr lang="it-IT" sz="3200" b="1" dirty="0" err="1">
                <a:solidFill>
                  <a:srgbClr val="0070C0"/>
                </a:solidFill>
                <a:latin typeface="Arial Narrow" panose="020B0606020202030204" pitchFamily="34" charset="0"/>
              </a:rPr>
              <a:t>coloratI</a:t>
            </a:r>
            <a:r>
              <a:rPr lang="it-IT" sz="3200" b="1" dirty="0">
                <a:solidFill>
                  <a:srgbClr val="0070C0"/>
                </a:solidFill>
                <a:latin typeface="Arial Narrow" panose="020B0606020202030204" pitchFamily="34" charset="0"/>
              </a:rPr>
              <a:t> per ogni materia</a:t>
            </a:r>
          </a:p>
          <a:p>
            <a:r>
              <a:rPr lang="it-IT" sz="3200" b="1" dirty="0">
                <a:solidFill>
                  <a:srgbClr val="0070C0"/>
                </a:solidFill>
                <a:latin typeface="Arial Narrow" panose="020B0606020202030204" pitchFamily="34" charset="0"/>
              </a:rPr>
              <a:t>Evidenziatori o colori x mappe e riassunti schematici</a:t>
            </a:r>
          </a:p>
          <a:p>
            <a:r>
              <a:rPr lang="it-IT" sz="3200" b="1" dirty="0">
                <a:solidFill>
                  <a:srgbClr val="0070C0"/>
                </a:solidFill>
                <a:latin typeface="Arial Narrow" panose="020B0606020202030204" pitchFamily="34" charset="0"/>
              </a:rPr>
              <a:t>App per fare mappe da tablet o PC __ </a:t>
            </a:r>
            <a:r>
              <a:rPr lang="it-IT" sz="3200" b="1" dirty="0" err="1">
                <a:solidFill>
                  <a:srgbClr val="0070C0"/>
                </a:solidFill>
                <a:latin typeface="Arial Narrow" panose="020B0606020202030204" pitchFamily="34" charset="0"/>
              </a:rPr>
              <a:t>mimind</a:t>
            </a:r>
            <a:endParaRPr lang="it-IT" sz="32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it-IT" sz="32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it-IT" sz="2400" b="1" dirty="0">
              <a:latin typeface="Arial Narrow" panose="020B0606020202030204" pitchFamily="34" charset="0"/>
            </a:endParaRPr>
          </a:p>
          <a:p>
            <a:endParaRPr lang="it-IT" sz="2400" b="1" dirty="0">
              <a:latin typeface="Arial Narrow" panose="020B0606020202030204" pitchFamily="34" charset="0"/>
            </a:endParaRPr>
          </a:p>
        </p:txBody>
      </p:sp>
      <p:pic>
        <p:nvPicPr>
          <p:cNvPr id="2" name="Immagine 3">
            <a:extLst>
              <a:ext uri="{FF2B5EF4-FFF2-40B4-BE49-F238E27FC236}">
                <a16:creationId xmlns:a16="http://schemas.microsoft.com/office/drawing/2014/main" id="{F054221B-579F-0B42-81FA-2E28F1391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135" y="0"/>
            <a:ext cx="2828260" cy="282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355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FF463D-04A0-3841-A2B8-085CE5836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23108"/>
            <a:ext cx="10396882" cy="1151965"/>
          </a:xfrm>
        </p:spPr>
        <p:txBody>
          <a:bodyPr/>
          <a:lstStyle/>
          <a:p>
            <a:r>
              <a:rPr lang="it-IT">
                <a:solidFill>
                  <a:srgbClr val="FE0E6F"/>
                </a:solidFill>
              </a:rPr>
              <a:t>Approccio al testo da studiare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6E3AB4-D14E-334F-BAAE-31E856252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60364"/>
            <a:ext cx="10396883" cy="4537271"/>
          </a:xfrm>
        </p:spPr>
        <p:txBody>
          <a:bodyPr/>
          <a:lstStyle/>
          <a:p>
            <a:r>
              <a:rPr lang="it-IT" sz="2400" b="1" dirty="0">
                <a:solidFill>
                  <a:srgbClr val="0070C0"/>
                </a:solidFill>
                <a:latin typeface="Arial Nova" panose="02000000000000000000" pitchFamily="2" charset="0"/>
                <a:ea typeface="Arial Nova" panose="02000000000000000000" pitchFamily="2" charset="0"/>
              </a:rPr>
              <a:t>Sottolineare a matita le info principali e cerchiare a matita le parole chiave </a:t>
            </a:r>
          </a:p>
          <a:p>
            <a:r>
              <a:rPr lang="it-IT" sz="2400" b="1" dirty="0">
                <a:solidFill>
                  <a:srgbClr val="0070C0"/>
                </a:solidFill>
                <a:latin typeface="Arial Nova" panose="02000000000000000000" pitchFamily="2" charset="0"/>
                <a:ea typeface="Arial Nova" panose="02000000000000000000" pitchFamily="2" charset="0"/>
              </a:rPr>
              <a:t>Definizioni, personaggi, date, luoghi</a:t>
            </a:r>
          </a:p>
          <a:p>
            <a:r>
              <a:rPr lang="it-IT" sz="2400" b="1" dirty="0">
                <a:solidFill>
                  <a:srgbClr val="0070C0"/>
                </a:solidFill>
                <a:latin typeface="Arial Nova" panose="02000000000000000000" pitchFamily="2" charset="0"/>
                <a:ea typeface="Arial Nova" panose="02000000000000000000" pitchFamily="2" charset="0"/>
              </a:rPr>
              <a:t>Usare lo stesso colore guida Per lo stesso argomento</a:t>
            </a:r>
          </a:p>
          <a:p>
            <a:r>
              <a:rPr lang="it-IT" sz="2400" b="1" dirty="0">
                <a:solidFill>
                  <a:srgbClr val="0070C0"/>
                </a:solidFill>
                <a:latin typeface="Arial Nova" panose="02000000000000000000" pitchFamily="2" charset="0"/>
                <a:ea typeface="Arial Nova" panose="02000000000000000000" pitchFamily="2" charset="0"/>
              </a:rPr>
              <a:t>Utilizzo forme diverse, frecce, simboli PER parole chiave</a:t>
            </a:r>
          </a:p>
          <a:p>
            <a:r>
              <a:rPr lang="it-IT" sz="2400" b="1" dirty="0">
                <a:solidFill>
                  <a:srgbClr val="0070C0"/>
                </a:solidFill>
                <a:latin typeface="Arial Nova" panose="02000000000000000000" pitchFamily="2" charset="0"/>
                <a:ea typeface="Arial Nova" panose="02000000000000000000" pitchFamily="2" charset="0"/>
              </a:rPr>
              <a:t>Faccio un elenco delle sole parole chiave per il ripasso</a:t>
            </a:r>
          </a:p>
          <a:p>
            <a:r>
              <a:rPr lang="it-IT" sz="2400" b="1" dirty="0">
                <a:solidFill>
                  <a:srgbClr val="0070C0"/>
                </a:solidFill>
                <a:latin typeface="Arial Nova" panose="02000000000000000000" pitchFamily="2" charset="0"/>
                <a:ea typeface="Arial Nova" panose="02000000000000000000" pitchFamily="2" charset="0"/>
              </a:rPr>
              <a:t>Diversificare caratteri (</a:t>
            </a:r>
            <a:r>
              <a:rPr lang="it-IT" sz="2400" b="1" dirty="0" err="1">
                <a:solidFill>
                  <a:srgbClr val="0070C0"/>
                </a:solidFill>
                <a:latin typeface="Arial Nova" panose="02000000000000000000" pitchFamily="2" charset="0"/>
                <a:ea typeface="Arial Nova" panose="02000000000000000000" pitchFamily="2" charset="0"/>
              </a:rPr>
              <a:t>maiusc</a:t>
            </a:r>
            <a:r>
              <a:rPr lang="it-IT" sz="2400" b="1" dirty="0">
                <a:solidFill>
                  <a:srgbClr val="0070C0"/>
                </a:solidFill>
                <a:latin typeface="Arial Nova" panose="02000000000000000000" pitchFamily="2" charset="0"/>
                <a:ea typeface="Arial Nova" panose="02000000000000000000" pitchFamily="2" charset="0"/>
              </a:rPr>
              <a:t>. </a:t>
            </a:r>
            <a:r>
              <a:rPr lang="it-IT" sz="2400" b="1" dirty="0" err="1">
                <a:solidFill>
                  <a:srgbClr val="0070C0"/>
                </a:solidFill>
                <a:latin typeface="Arial Nova" panose="02000000000000000000" pitchFamily="2" charset="0"/>
                <a:ea typeface="Arial Nova" panose="02000000000000000000" pitchFamily="2" charset="0"/>
              </a:rPr>
              <a:t>Minusc</a:t>
            </a:r>
            <a:r>
              <a:rPr lang="it-IT" sz="2400" b="1" dirty="0">
                <a:solidFill>
                  <a:srgbClr val="0070C0"/>
                </a:solidFill>
                <a:latin typeface="Arial Nova" panose="02000000000000000000" pitchFamily="2" charset="0"/>
                <a:ea typeface="Arial Nova" panose="02000000000000000000" pitchFamily="2" charset="0"/>
              </a:rPr>
              <a:t>.)</a:t>
            </a:r>
            <a:endParaRPr lang="it-IT" b="1" dirty="0">
              <a:solidFill>
                <a:srgbClr val="0070C0"/>
              </a:solidFill>
              <a:latin typeface="Arial Nova" panose="02000000000000000000" pitchFamily="2" charset="0"/>
              <a:ea typeface="Arial Nov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16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A538497A-F5BA-FC40-A429-E0B2B7571B20}"/>
              </a:ext>
            </a:extLst>
          </p:cNvPr>
          <p:cNvSpPr txBox="1"/>
          <p:nvPr/>
        </p:nvSpPr>
        <p:spPr>
          <a:xfrm>
            <a:off x="-53163" y="-13291"/>
            <a:ext cx="116293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3200" b="1">
                <a:solidFill>
                  <a:schemeClr val="accent4">
                    <a:lumMod val="75000"/>
                  </a:schemeClr>
                </a:solidFill>
                <a:latin typeface="Arial Nova" panose="020B0504020202020204" pitchFamily="34" charset="0"/>
              </a:rPr>
              <a:t>Allontanare ogni distrazione (cellulare, PC, tablet…) a meno che non si usino per fare schemi o mappe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3200" b="1">
                <a:solidFill>
                  <a:srgbClr val="7030A0"/>
                </a:solidFill>
                <a:latin typeface="Arial Nova" panose="020B0504020202020204" pitchFamily="34" charset="0"/>
              </a:rPr>
              <a:t>Migliorare la tecnica nel prendere appunti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3200" b="1">
                <a:solidFill>
                  <a:srgbClr val="FE0E6F"/>
                </a:solidFill>
                <a:latin typeface="Arial Nova" panose="020B0504020202020204" pitchFamily="34" charset="0"/>
              </a:rPr>
              <a:t>Fare una pausa ogni 40 min, di 5 min per essere più concentrati e memorizzare più in fretta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3200" b="1">
                <a:solidFill>
                  <a:srgbClr val="FE0E6F"/>
                </a:solidFill>
                <a:latin typeface="Arial Nova" panose="020B0504020202020204" pitchFamily="34" charset="0"/>
              </a:rPr>
              <a:t>NB: nella pausa fare un qualcosa che ci distacchi completamente dall’argomento che stiamo studiando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3200" b="1">
                <a:solidFill>
                  <a:srgbClr val="0070C0"/>
                </a:solidFill>
                <a:latin typeface="Arial Nova" panose="020B0504020202020204" pitchFamily="34" charset="0"/>
              </a:rPr>
              <a:t>Accettare di avere giorni no (leggere la stessa frase cinque volte di fila e non capire nulla) non insistere! Ecco perché bisogna giocare d'anticipo e non studiare tutto all'ultimo: per oziare nei giorni no!</a:t>
            </a:r>
          </a:p>
        </p:txBody>
      </p:sp>
    </p:spTree>
    <p:extLst>
      <p:ext uri="{BB962C8B-B14F-4D97-AF65-F5344CB8AC3E}">
        <p14:creationId xmlns:p14="http://schemas.microsoft.com/office/powerpoint/2010/main" val="3116139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4BB11A03-7F71-C741-B19A-7ED6F3A6B191}"/>
              </a:ext>
            </a:extLst>
          </p:cNvPr>
          <p:cNvSpPr txBox="1"/>
          <p:nvPr/>
        </p:nvSpPr>
        <p:spPr>
          <a:xfrm>
            <a:off x="142210" y="295054"/>
            <a:ext cx="112877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3200" b="1" dirty="0">
                <a:solidFill>
                  <a:srgbClr val="FE0E6F"/>
                </a:solidFill>
                <a:latin typeface="Arial Nova" panose="020B0504020202020204" pitchFamily="34" charset="0"/>
              </a:rPr>
              <a:t>Immaginare di ripetete non per imparare ma per spiegare chiaramente a chi non conosce l’argomento ciò che stiamo studiando renderà semplice la memorizzazione e l’esposizione davanti al prof. sarà più naturale e meno forzata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sz="3200" b="1" dirty="0">
              <a:solidFill>
                <a:srgbClr val="0070C0"/>
              </a:solidFill>
              <a:latin typeface="Arial Nova" panose="020B0504020202020204" pitchFamily="34" charset="0"/>
            </a:endParaRPr>
          </a:p>
        </p:txBody>
      </p:sp>
      <p:pic>
        <p:nvPicPr>
          <p:cNvPr id="5" name="Immagine 5">
            <a:extLst>
              <a:ext uri="{FF2B5EF4-FFF2-40B4-BE49-F238E27FC236}">
                <a16:creationId xmlns:a16="http://schemas.microsoft.com/office/drawing/2014/main" id="{51020AA6-19A6-8143-B18B-51B444585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183" y="3610638"/>
            <a:ext cx="2788388" cy="278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238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4BB11A03-7F71-C741-B19A-7ED6F3A6B191}"/>
              </a:ext>
            </a:extLst>
          </p:cNvPr>
          <p:cNvSpPr txBox="1"/>
          <p:nvPr/>
        </p:nvSpPr>
        <p:spPr>
          <a:xfrm>
            <a:off x="421316" y="281763"/>
            <a:ext cx="75132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3200" b="1">
                <a:solidFill>
                  <a:srgbClr val="0070C0"/>
                </a:solidFill>
                <a:latin typeface="Arial Nova" panose="020B0504020202020204" pitchFamily="34" charset="0"/>
              </a:rPr>
              <a:t>Rileggere appunti della lezione in giornata </a:t>
            </a:r>
          </a:p>
          <a:p>
            <a:pPr marL="514350" indent="-514350" algn="l">
              <a:buFont typeface="+mj-lt"/>
              <a:buAutoNum type="arabicPeriod"/>
            </a:pPr>
            <a:r>
              <a:rPr lang="it-IT" sz="3200" b="1">
                <a:solidFill>
                  <a:srgbClr val="0070C0"/>
                </a:solidFill>
                <a:latin typeface="Arial Nova" panose="020B0504020202020204" pitchFamily="34" charset="0"/>
              </a:rPr>
              <a:t>Evita errori di scrittura che possiamo correggere subito</a:t>
            </a:r>
          </a:p>
          <a:p>
            <a:pPr marL="514350" indent="-514350" algn="l">
              <a:buFont typeface="+mj-lt"/>
              <a:buAutoNum type="arabicPeriod"/>
            </a:pPr>
            <a:r>
              <a:rPr lang="it-IT" sz="3200" b="1">
                <a:solidFill>
                  <a:srgbClr val="0070C0"/>
                </a:solidFill>
                <a:latin typeface="Arial Nova" panose="020B0504020202020204" pitchFamily="34" charset="0"/>
              </a:rPr>
              <a:t>Ci prepara alla lezione successiva</a:t>
            </a:r>
          </a:p>
          <a:p>
            <a:pPr marL="514350" indent="-514350" algn="l">
              <a:buFont typeface="+mj-lt"/>
              <a:buAutoNum type="arabicPeriod"/>
            </a:pPr>
            <a:r>
              <a:rPr lang="it-IT" sz="3200" b="1">
                <a:solidFill>
                  <a:srgbClr val="0070C0"/>
                </a:solidFill>
                <a:latin typeface="Arial Nova" panose="020B0504020202020204" pitchFamily="34" charset="0"/>
              </a:rPr>
              <a:t>Fissa gli argomenti nuovi nella nostra memoria</a:t>
            </a:r>
          </a:p>
          <a:p>
            <a:pPr marL="514350" indent="-514350" algn="l">
              <a:buFont typeface="+mj-lt"/>
              <a:buAutoNum type="arabicPeriod"/>
            </a:pPr>
            <a:endParaRPr lang="it-IT" sz="3200" b="1">
              <a:solidFill>
                <a:srgbClr val="0070C0"/>
              </a:solidFill>
              <a:latin typeface="Arial Nova" panose="020B05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3200" b="1">
                <a:solidFill>
                  <a:srgbClr val="0070C0"/>
                </a:solidFill>
                <a:latin typeface="Arial Nova" panose="020B0504020202020204" pitchFamily="34" charset="0"/>
              </a:rPr>
              <a:t>Fare collegamenti tra cosa dice il libro e cosa dicono gli appunti</a:t>
            </a:r>
          </a:p>
        </p:txBody>
      </p:sp>
      <p:pic>
        <p:nvPicPr>
          <p:cNvPr id="2" name="Immagine 2">
            <a:extLst>
              <a:ext uri="{FF2B5EF4-FFF2-40B4-BE49-F238E27FC236}">
                <a16:creationId xmlns:a16="http://schemas.microsoft.com/office/drawing/2014/main" id="{FB57580D-E6C2-304A-BD68-1EB91DCFE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435" y="0"/>
            <a:ext cx="3559249" cy="355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885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100D4F17-317E-A44F-9769-173A2D4DF102}"/>
              </a:ext>
            </a:extLst>
          </p:cNvPr>
          <p:cNvSpPr/>
          <p:nvPr/>
        </p:nvSpPr>
        <p:spPr>
          <a:xfrm>
            <a:off x="115185" y="186071"/>
            <a:ext cx="9759803" cy="1713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b="1">
                <a:solidFill>
                  <a:schemeClr val="bg1"/>
                </a:solidFill>
                <a:latin typeface="Arial Nova" panose="020B0504020202020204" pitchFamily="34" charset="0"/>
              </a:rPr>
              <a:t>Mappe concettuali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57921BF-FF4B-E740-BD69-3BDCAE114BA2}"/>
              </a:ext>
            </a:extLst>
          </p:cNvPr>
          <p:cNvSpPr txBox="1"/>
          <p:nvPr/>
        </p:nvSpPr>
        <p:spPr>
          <a:xfrm>
            <a:off x="-93035" y="2501309"/>
            <a:ext cx="10898372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3F4C4B6-E904-CF41-9DBC-51197C9A935F}"/>
              </a:ext>
            </a:extLst>
          </p:cNvPr>
          <p:cNvSpPr txBox="1"/>
          <p:nvPr/>
        </p:nvSpPr>
        <p:spPr>
          <a:xfrm>
            <a:off x="0" y="2261547"/>
            <a:ext cx="114034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l">
              <a:buFont typeface="+mj-lt"/>
              <a:buAutoNum type="arabicPeriod"/>
            </a:pPr>
            <a:r>
              <a:rPr lang="it-IT" sz="3600" b="1">
                <a:solidFill>
                  <a:srgbClr val="0070C0"/>
                </a:solidFill>
                <a:latin typeface="Aharoni" panose="02000000000000000000" pitchFamily="2" charset="0"/>
                <a:ea typeface="Aharoni" panose="02000000000000000000" pitchFamily="2" charset="0"/>
              </a:rPr>
              <a:t>Titolo</a:t>
            </a:r>
          </a:p>
          <a:p>
            <a:pPr marL="742950" indent="-742950" algn="l">
              <a:buFont typeface="+mj-lt"/>
              <a:buAutoNum type="arabicPeriod"/>
            </a:pPr>
            <a:r>
              <a:rPr lang="it-IT" sz="3600" b="1">
                <a:solidFill>
                  <a:srgbClr val="0070C0"/>
                </a:solidFill>
                <a:latin typeface="Aharoni" panose="02000000000000000000" pitchFamily="2" charset="0"/>
                <a:ea typeface="Aharoni" panose="02000000000000000000" pitchFamily="2" charset="0"/>
              </a:rPr>
              <a:t>Concetto chiave</a:t>
            </a:r>
          </a:p>
          <a:p>
            <a:pPr marL="742950" indent="-742950" algn="l">
              <a:buFont typeface="+mj-lt"/>
              <a:buAutoNum type="arabicPeriod"/>
            </a:pPr>
            <a:r>
              <a:rPr lang="it-IT" sz="3600" b="1">
                <a:solidFill>
                  <a:srgbClr val="0070C0"/>
                </a:solidFill>
                <a:latin typeface="Aharoni" panose="02000000000000000000" pitchFamily="2" charset="0"/>
                <a:ea typeface="Aharoni" panose="02000000000000000000" pitchFamily="2" charset="0"/>
              </a:rPr>
              <a:t>Parola legame</a:t>
            </a:r>
          </a:p>
          <a:p>
            <a:pPr marL="742950" indent="-742950" algn="l">
              <a:buFont typeface="+mj-lt"/>
              <a:buAutoNum type="arabicPeriod"/>
            </a:pPr>
            <a:r>
              <a:rPr lang="it-IT" sz="3600" b="1">
                <a:solidFill>
                  <a:srgbClr val="0070C0"/>
                </a:solidFill>
                <a:latin typeface="Aharoni" panose="02000000000000000000" pitchFamily="2" charset="0"/>
                <a:ea typeface="Aharoni" panose="02000000000000000000" pitchFamily="2" charset="0"/>
              </a:rPr>
              <a:t>Altro concetto chiave –dettaglio o altro concetto</a:t>
            </a:r>
          </a:p>
        </p:txBody>
      </p:sp>
    </p:spTree>
    <p:extLst>
      <p:ext uri="{BB962C8B-B14F-4D97-AF65-F5344CB8AC3E}">
        <p14:creationId xmlns:p14="http://schemas.microsoft.com/office/powerpoint/2010/main" val="2374632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1FD69D7B-583B-CF49-BECE-90637AED5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39" y="103963"/>
            <a:ext cx="8128000" cy="534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583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E0C69996-BA5A-7941-BBE5-387A5881D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86" y="186070"/>
            <a:ext cx="10287000" cy="530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43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7767F72A-BB92-434E-A671-2AF252DF2DC0}"/>
              </a:ext>
            </a:extLst>
          </p:cNvPr>
          <p:cNvSpPr/>
          <p:nvPr/>
        </p:nvSpPr>
        <p:spPr>
          <a:xfrm>
            <a:off x="146197" y="132907"/>
            <a:ext cx="4704907" cy="1741081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Come ripassare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AF5C9D2-7044-9F4D-B489-C1E8445D6625}"/>
              </a:ext>
            </a:extLst>
          </p:cNvPr>
          <p:cNvSpPr txBox="1"/>
          <p:nvPr/>
        </p:nvSpPr>
        <p:spPr>
          <a:xfrm>
            <a:off x="252523" y="2501309"/>
            <a:ext cx="103933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it-IT" sz="2400" b="1" dirty="0">
                <a:solidFill>
                  <a:srgbClr val="FE0E6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Usare elenco parole chiave (ogni parola chiave ci farà ricordare l’intero paragrafo)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sz="2400" b="1" dirty="0">
                <a:solidFill>
                  <a:srgbClr val="FE0E6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Usare mappe concettuali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sz="2400" b="1" dirty="0">
                <a:solidFill>
                  <a:srgbClr val="FE0E6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Fare tuo l’argomento, rielaboralo a parole tue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sz="2400" b="1" dirty="0">
                <a:solidFill>
                  <a:srgbClr val="FE0E6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Ripetere e ancora ripetere (prevedere le domande del professore: cosa vuole che io sappia?)</a:t>
            </a:r>
          </a:p>
          <a:p>
            <a:pPr algn="l"/>
            <a:endParaRPr lang="it-IT" sz="2400" b="1" dirty="0">
              <a:solidFill>
                <a:srgbClr val="FE0E6F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000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E16D59-F26F-4149-AAB7-71EACFABF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/>
              <a:t>Come esporre</a:t>
            </a:r>
            <a:br>
              <a:rPr lang="it-IT"/>
            </a:br>
            <a:endParaRPr lang="it-IT"/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92233DCC-D9D3-C946-ADD8-EEE72423ABFC}"/>
              </a:ext>
            </a:extLst>
          </p:cNvPr>
          <p:cNvSpPr/>
          <p:nvPr/>
        </p:nvSpPr>
        <p:spPr>
          <a:xfrm>
            <a:off x="292395" y="1329070"/>
            <a:ext cx="6529720" cy="4199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tx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Guardare dritto davanti a sé (il prof negli occhi)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tx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Usare tono medio alto di voce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tx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Sembrare entusiasta (il prof. capisce che hai studiato – la sicurezza si acquisisce ripetendo)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tx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Ritmo (pause, no intercalari che creano insicurezza)</a:t>
            </a:r>
          </a:p>
        </p:txBody>
      </p:sp>
      <p:pic>
        <p:nvPicPr>
          <p:cNvPr id="5" name="Immagine 5">
            <a:extLst>
              <a:ext uri="{FF2B5EF4-FFF2-40B4-BE49-F238E27FC236}">
                <a16:creationId xmlns:a16="http://schemas.microsoft.com/office/drawing/2014/main" id="{6A504E5B-6193-674E-A993-77A7FC940A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21" y="1291856"/>
            <a:ext cx="4237074" cy="42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459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C886762-16F0-4868-B83A-261746214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1" name="Freeform 11">
            <a:extLst>
              <a:ext uri="{FF2B5EF4-FFF2-40B4-BE49-F238E27FC236}">
                <a16:creationId xmlns:a16="http://schemas.microsoft.com/office/drawing/2014/main" id="{D2B54B4E-3454-4B76-B85A-8512B7729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7EFFE965-5586-4889-A74D-3A6080D04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5BC4125D-18D9-4A65-82B6-C24FE9434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A86DE327-0F45-4F54-BB6C-68A093CE5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5-Point Star 24">
            <a:extLst>
              <a:ext uri="{FF2B5EF4-FFF2-40B4-BE49-F238E27FC236}">
                <a16:creationId xmlns:a16="http://schemas.microsoft.com/office/drawing/2014/main" id="{795857C2-E6E7-405A-B5A3-4DE3B50A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BF4890F-4ABF-3D47-96AF-CF5372BB3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959072" y="390182"/>
            <a:ext cx="5683314" cy="32849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200"/>
              <a:t>Esercizi </a:t>
            </a:r>
            <a:br>
              <a:rPr lang="en-US" sz="6200"/>
            </a:br>
            <a:r>
              <a:rPr lang="en-US" sz="6200"/>
              <a:t>di </a:t>
            </a:r>
            <a:br>
              <a:rPr lang="en-US" sz="6200"/>
            </a:br>
            <a:r>
              <a:rPr lang="en-US" sz="6200"/>
              <a:t>comunicazione</a:t>
            </a:r>
          </a:p>
        </p:txBody>
      </p:sp>
      <p:pic>
        <p:nvPicPr>
          <p:cNvPr id="4" name="Immagine 4">
            <a:extLst>
              <a:ext uri="{FF2B5EF4-FFF2-40B4-BE49-F238E27FC236}">
                <a16:creationId xmlns:a16="http://schemas.microsoft.com/office/drawing/2014/main" id="{C2781B3B-A5E1-934C-83D0-266901909B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481"/>
          <a:stretch/>
        </p:blipFill>
        <p:spPr>
          <a:xfrm rot="21420000">
            <a:off x="-118586" y="237518"/>
            <a:ext cx="4633277" cy="4518254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21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37495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9E951B-C39D-3F4C-901F-D636A8C14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B45124-7B12-5041-B2B1-06FD05CDB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4000" b="1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Convincimi a comprarti un motorino</a:t>
            </a:r>
          </a:p>
        </p:txBody>
      </p:sp>
    </p:spTree>
    <p:extLst>
      <p:ext uri="{BB962C8B-B14F-4D97-AF65-F5344CB8AC3E}">
        <p14:creationId xmlns:p14="http://schemas.microsoft.com/office/powerpoint/2010/main" val="2062093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9E951B-C39D-3F4C-901F-D636A8C14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2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B45124-7B12-5041-B2B1-06FD05CDB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4000" b="1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Convinci il tuo allenatore a farti giocare come portiere</a:t>
            </a:r>
          </a:p>
        </p:txBody>
      </p:sp>
    </p:spTree>
    <p:extLst>
      <p:ext uri="{BB962C8B-B14F-4D97-AF65-F5344CB8AC3E}">
        <p14:creationId xmlns:p14="http://schemas.microsoft.com/office/powerpoint/2010/main" val="1446310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9E951B-C39D-3F4C-901F-D636A8C14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3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B45124-7B12-5041-B2B1-06FD05CDB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63396"/>
            <a:ext cx="10396883" cy="3311189"/>
          </a:xfrm>
        </p:spPr>
        <p:txBody>
          <a:bodyPr>
            <a:normAutofit fontScale="85000" lnSpcReduction="10000"/>
          </a:bodyPr>
          <a:lstStyle/>
          <a:p>
            <a:r>
              <a:rPr lang="it-IT" sz="4000" b="1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Descrivi un quadro ad un uditorio di un’asta: qualcuno ha intenzione di comprarlo ma devi intrattenere il tuo pubblico affinché si alzi il prezzo del quadro</a:t>
            </a:r>
          </a:p>
        </p:txBody>
      </p:sp>
    </p:spTree>
    <p:extLst>
      <p:ext uri="{BB962C8B-B14F-4D97-AF65-F5344CB8AC3E}">
        <p14:creationId xmlns:p14="http://schemas.microsoft.com/office/powerpoint/2010/main" val="2893834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A019EE2-3CAC-467B-B695-5196947FF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957" y="98475"/>
            <a:ext cx="4198404" cy="629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33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6DF1C5E-1F1C-4D8B-A9ED-513B3EA7F9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16755"/>
            <a:ext cx="44958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656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049BA75-DA03-47DC-A9A0-7F996BFAB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69" y="48798"/>
            <a:ext cx="10269415" cy="636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566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B6BCFAA-655E-4E17-930A-778A38D2E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8624"/>
            <a:ext cx="11704320" cy="390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56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9E951B-C39D-3F4C-901F-D636A8C14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FINE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B45124-7B12-5041-B2B1-06FD05CDB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63396"/>
            <a:ext cx="10396883" cy="3311189"/>
          </a:xfrm>
        </p:spPr>
        <p:txBody>
          <a:bodyPr>
            <a:normAutofit/>
          </a:bodyPr>
          <a:lstStyle/>
          <a:p>
            <a:r>
              <a:rPr lang="it-IT" sz="40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GRAZIE DELL’ATTENZIONE, SPERIAMO CHE QUESTI CONSIGLI TI SIANO UTILI. ALLA PROSSIMA!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4F8F7724-5279-89ED-70F7-982DD56C09E9}"/>
              </a:ext>
            </a:extLst>
          </p:cNvPr>
          <p:cNvSpPr txBox="1">
            <a:spLocks/>
          </p:cNvSpPr>
          <p:nvPr/>
        </p:nvSpPr>
        <p:spPr>
          <a:xfrm>
            <a:off x="685800" y="3429000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t-IT" sz="40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Edo e </a:t>
            </a:r>
            <a:r>
              <a:rPr lang="it-IT" sz="4000" b="1" dirty="0" err="1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Gilly</a:t>
            </a:r>
            <a:r>
              <a:rPr lang="it-IT" sz="40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@studia.con.hapax</a:t>
            </a:r>
          </a:p>
        </p:txBody>
      </p:sp>
    </p:spTree>
    <p:extLst>
      <p:ext uri="{BB962C8B-B14F-4D97-AF65-F5344CB8AC3E}">
        <p14:creationId xmlns:p14="http://schemas.microsoft.com/office/powerpoint/2010/main" val="34516386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520</Words>
  <Application>Microsoft Office PowerPoint</Application>
  <PresentationFormat>Widescreen</PresentationFormat>
  <Paragraphs>61</Paragraphs>
  <Slides>24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32" baseType="lpstr">
      <vt:lpstr>Aharoni</vt:lpstr>
      <vt:lpstr>Angsana New</vt:lpstr>
      <vt:lpstr>Arial</vt:lpstr>
      <vt:lpstr>Arial Black</vt:lpstr>
      <vt:lpstr>Arial Narrow</vt:lpstr>
      <vt:lpstr>Arial Nova</vt:lpstr>
      <vt:lpstr>Impact</vt:lpstr>
      <vt:lpstr>Evento</vt:lpstr>
      <vt:lpstr>METODO di STUDIO - massimo rendimento - minimo sforzo</vt:lpstr>
      <vt:lpstr>PERCHÉ SI PRENDE UN BEL VOTO?</vt:lpstr>
      <vt:lpstr>Perché si è  più intelligenti?   NO!</vt:lpstr>
      <vt:lpstr>Perché si ha un metodo di studio   </vt:lpstr>
      <vt:lpstr>Presentazione standard di PowerPoint</vt:lpstr>
      <vt:lpstr>Presentazione standard di PowerPoint</vt:lpstr>
      <vt:lpstr>Approccio al testo da studiare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Come esporre </vt:lpstr>
      <vt:lpstr>Esercizi  di  comunicazione</vt:lpstr>
      <vt:lpstr>1</vt:lpstr>
      <vt:lpstr>2</vt:lpstr>
      <vt:lpstr>3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FINE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 di STUDIO - massimo rendimento - minimo sforzo</dc:title>
  <dc:creator>GIULIA ABBRUZZETTI</dc:creator>
  <cp:lastModifiedBy>g.abbruzzetti@studenti.unimc.it</cp:lastModifiedBy>
  <cp:revision>7</cp:revision>
  <dcterms:created xsi:type="dcterms:W3CDTF">2020-11-28T19:38:34Z</dcterms:created>
  <dcterms:modified xsi:type="dcterms:W3CDTF">2022-11-11T12:19:50Z</dcterms:modified>
</cp:coreProperties>
</file>