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8" r:id="rId3"/>
    <p:sldId id="257" r:id="rId4"/>
    <p:sldId id="258" r:id="rId5"/>
    <p:sldId id="259" r:id="rId6"/>
    <p:sldId id="260" r:id="rId7"/>
    <p:sldId id="261" r:id="rId8"/>
    <p:sldId id="262" r:id="rId9"/>
    <p:sldId id="263" r:id="rId10"/>
    <p:sldId id="264" r:id="rId11"/>
    <p:sldId id="265" r:id="rId12"/>
    <p:sldId id="266" r:id="rId13"/>
    <p:sldId id="26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it-IT"/>
              <a:t>Fare clic per modificare lo stile del titolo dello schema</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CFEC309F-5EB1-4E1D-84BD-AD4D3CF54258}" type="datetimeFigureOut">
              <a:rPr lang="it-IT" smtClean="0"/>
              <a:t>11/11/2022</a:t>
            </a:fld>
            <a:endParaRPr lang="it-IT"/>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it-IT"/>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AA9C3AE7-C4DD-4917-8E1C-C32A5C5C1ADE}" type="slidenum">
              <a:rPr lang="it-IT" smtClean="0"/>
              <a:t>‹N›</a:t>
            </a:fld>
            <a:endParaRPr lang="it-IT"/>
          </a:p>
        </p:txBody>
      </p:sp>
    </p:spTree>
    <p:extLst>
      <p:ext uri="{BB962C8B-B14F-4D97-AF65-F5344CB8AC3E}">
        <p14:creationId xmlns:p14="http://schemas.microsoft.com/office/powerpoint/2010/main" val="1626054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CFEC309F-5EB1-4E1D-84BD-AD4D3CF54258}" type="datetimeFigureOut">
              <a:rPr lang="it-IT" smtClean="0"/>
              <a:t>11/11/2022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AA9C3AE7-C4DD-4917-8E1C-C32A5C5C1ADE}" type="slidenum">
              <a:rPr lang="it-IT" smtClean="0"/>
              <a:t>‹N›</a:t>
            </a:fld>
            <a:endParaRPr lang="it-IT"/>
          </a:p>
        </p:txBody>
      </p:sp>
    </p:spTree>
    <p:extLst>
      <p:ext uri="{BB962C8B-B14F-4D97-AF65-F5344CB8AC3E}">
        <p14:creationId xmlns:p14="http://schemas.microsoft.com/office/powerpoint/2010/main" val="263148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CFEC309F-5EB1-4E1D-84BD-AD4D3CF54258}" type="datetimeFigureOut">
              <a:rPr lang="it-IT" smtClean="0"/>
              <a:t>11/11/2022</a:t>
            </a:fld>
            <a:endParaRPr lang="it-IT"/>
          </a:p>
        </p:txBody>
      </p:sp>
      <p:sp>
        <p:nvSpPr>
          <p:cNvPr id="5" name="Footer Placeholder 4"/>
          <p:cNvSpPr>
            <a:spLocks noGrp="1"/>
          </p:cNvSpPr>
          <p:nvPr>
            <p:ph type="ftr" sz="quarter" idx="11"/>
          </p:nvPr>
        </p:nvSpPr>
        <p:spPr/>
        <p:txBody>
          <a:bodyPr/>
          <a:lstStyle/>
          <a:p>
            <a:endParaRPr lang="it-IT"/>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A9C3AE7-C4DD-4917-8E1C-C32A5C5C1ADE}" type="slidenum">
              <a:rPr lang="it-IT" smtClean="0"/>
              <a:t>‹N›</a:t>
            </a:fld>
            <a:endParaRPr lang="it-IT"/>
          </a:p>
        </p:txBody>
      </p:sp>
    </p:spTree>
    <p:extLst>
      <p:ext uri="{BB962C8B-B14F-4D97-AF65-F5344CB8AC3E}">
        <p14:creationId xmlns:p14="http://schemas.microsoft.com/office/powerpoint/2010/main" val="34078956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CFEC309F-5EB1-4E1D-84BD-AD4D3CF54258}" type="datetimeFigureOut">
              <a:rPr lang="it-IT" smtClean="0"/>
              <a:t>11/11/2022</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AA9C3AE7-C4DD-4917-8E1C-C32A5C5C1ADE}" type="slidenum">
              <a:rPr lang="it-IT" smtClean="0"/>
              <a:t>‹N›</a:t>
            </a:fld>
            <a:endParaRPr lang="it-IT"/>
          </a:p>
        </p:txBody>
      </p:sp>
    </p:spTree>
    <p:extLst>
      <p:ext uri="{BB962C8B-B14F-4D97-AF65-F5344CB8AC3E}">
        <p14:creationId xmlns:p14="http://schemas.microsoft.com/office/powerpoint/2010/main" val="3503868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CFEC309F-5EB1-4E1D-84BD-AD4D3CF54258}" type="datetimeFigureOut">
              <a:rPr lang="it-IT" smtClean="0"/>
              <a:t>11/11/2022</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AA9C3AE7-C4DD-4917-8E1C-C32A5C5C1ADE}" type="slidenum">
              <a:rPr lang="it-IT" smtClean="0"/>
              <a:t>‹N›</a:t>
            </a:fld>
            <a:endParaRPr lang="it-IT"/>
          </a:p>
        </p:txBody>
      </p:sp>
    </p:spTree>
    <p:extLst>
      <p:ext uri="{BB962C8B-B14F-4D97-AF65-F5344CB8AC3E}">
        <p14:creationId xmlns:p14="http://schemas.microsoft.com/office/powerpoint/2010/main" val="2267200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CFEC309F-5EB1-4E1D-84BD-AD4D3CF54258}" type="datetimeFigureOut">
              <a:rPr lang="it-IT" smtClean="0"/>
              <a:t>11/11/2022</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AA9C3AE7-C4DD-4917-8E1C-C32A5C5C1ADE}" type="slidenum">
              <a:rPr lang="it-IT" smtClean="0"/>
              <a:t>‹N›</a:t>
            </a:fld>
            <a:endParaRPr lang="it-IT"/>
          </a:p>
        </p:txBody>
      </p:sp>
    </p:spTree>
    <p:extLst>
      <p:ext uri="{BB962C8B-B14F-4D97-AF65-F5344CB8AC3E}">
        <p14:creationId xmlns:p14="http://schemas.microsoft.com/office/powerpoint/2010/main" val="392434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EC309F-5EB1-4E1D-84BD-AD4D3CF54258}" type="datetimeFigureOut">
              <a:rPr lang="it-IT" smtClean="0"/>
              <a:t>11/11/2022</a:t>
            </a:fld>
            <a:endParaRPr lang="it-IT"/>
          </a:p>
        </p:txBody>
      </p:sp>
      <p:sp>
        <p:nvSpPr>
          <p:cNvPr id="3" name="Footer Placeholder 2"/>
          <p:cNvSpPr>
            <a:spLocks noGrp="1"/>
          </p:cNvSpPr>
          <p:nvPr>
            <p:ph type="ftr" sz="quarter" idx="11"/>
          </p:nvPr>
        </p:nvSpPr>
        <p:spPr/>
        <p:txBody>
          <a:bodyPr/>
          <a:lstStyle/>
          <a:p>
            <a:endParaRPr lang="it-IT"/>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AA9C3AE7-C4DD-4917-8E1C-C32A5C5C1ADE}" type="slidenum">
              <a:rPr lang="it-IT" smtClean="0"/>
              <a:t>‹N›</a:t>
            </a:fld>
            <a:endParaRPr lang="it-IT"/>
          </a:p>
        </p:txBody>
      </p:sp>
    </p:spTree>
    <p:extLst>
      <p:ext uri="{BB962C8B-B14F-4D97-AF65-F5344CB8AC3E}">
        <p14:creationId xmlns:p14="http://schemas.microsoft.com/office/powerpoint/2010/main" val="258815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CFEC309F-5EB1-4E1D-84BD-AD4D3CF54258}" type="datetimeFigureOut">
              <a:rPr lang="it-IT" smtClean="0"/>
              <a:t>11/11/2022</a:t>
            </a:fld>
            <a:endParaRPr lang="it-IT"/>
          </a:p>
        </p:txBody>
      </p:sp>
      <p:sp>
        <p:nvSpPr>
          <p:cNvPr id="6" name="Footer Placeholder 5"/>
          <p:cNvSpPr>
            <a:spLocks noGrp="1"/>
          </p:cNvSpPr>
          <p:nvPr>
            <p:ph type="ftr" sz="quarter" idx="11"/>
          </p:nvPr>
        </p:nvSpPr>
        <p:spPr/>
        <p:txBody>
          <a:bodyPr/>
          <a:lstStyle/>
          <a:p>
            <a:endParaRPr lang="it-IT"/>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A9C3AE7-C4DD-4917-8E1C-C32A5C5C1ADE}" type="slidenum">
              <a:rPr lang="it-IT" smtClean="0"/>
              <a:t>‹N›</a:t>
            </a:fld>
            <a:endParaRPr lang="it-IT"/>
          </a:p>
        </p:txBody>
      </p:sp>
    </p:spTree>
    <p:extLst>
      <p:ext uri="{BB962C8B-B14F-4D97-AF65-F5344CB8AC3E}">
        <p14:creationId xmlns:p14="http://schemas.microsoft.com/office/powerpoint/2010/main" val="29945814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it-IT"/>
              <a:t>Fare clic sull'icona per inserire un'immagine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CFEC309F-5EB1-4E1D-84BD-AD4D3CF54258}" type="datetimeFigureOut">
              <a:rPr lang="it-IT" smtClean="0"/>
              <a:t>11/11/2022</a:t>
            </a:fld>
            <a:endParaRPr lang="it-IT"/>
          </a:p>
        </p:txBody>
      </p:sp>
      <p:sp>
        <p:nvSpPr>
          <p:cNvPr id="6" name="Footer Placeholder 5"/>
          <p:cNvSpPr>
            <a:spLocks noGrp="1"/>
          </p:cNvSpPr>
          <p:nvPr>
            <p:ph type="ftr" sz="quarter" idx="11"/>
          </p:nvPr>
        </p:nvSpPr>
        <p:spPr/>
        <p:txBody>
          <a:bodyPr/>
          <a:lstStyle/>
          <a:p>
            <a:endParaRPr lang="it-IT"/>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A9C3AE7-C4DD-4917-8E1C-C32A5C5C1ADE}" type="slidenum">
              <a:rPr lang="it-IT" smtClean="0"/>
              <a:t>‹N›</a:t>
            </a:fld>
            <a:endParaRPr lang="it-IT"/>
          </a:p>
        </p:txBody>
      </p:sp>
    </p:spTree>
    <p:extLst>
      <p:ext uri="{BB962C8B-B14F-4D97-AF65-F5344CB8AC3E}">
        <p14:creationId xmlns:p14="http://schemas.microsoft.com/office/powerpoint/2010/main" val="2373331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CFEC309F-5EB1-4E1D-84BD-AD4D3CF54258}" type="datetimeFigureOut">
              <a:rPr lang="it-IT" smtClean="0"/>
              <a:t>11/11/2022</a:t>
            </a:fld>
            <a:endParaRPr lang="it-IT"/>
          </a:p>
        </p:txBody>
      </p:sp>
      <p:sp>
        <p:nvSpPr>
          <p:cNvPr id="6" name="Footer Placeholder 5"/>
          <p:cNvSpPr>
            <a:spLocks noGrp="1"/>
          </p:cNvSpPr>
          <p:nvPr>
            <p:ph type="ftr" sz="quarter" idx="11"/>
          </p:nvPr>
        </p:nvSpPr>
        <p:spPr/>
        <p:txBody>
          <a:bodyPr/>
          <a:lstStyle/>
          <a:p>
            <a:endParaRPr lang="it-IT"/>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A9C3AE7-C4DD-4917-8E1C-C32A5C5C1ADE}" type="slidenum">
              <a:rPr lang="it-IT" smtClean="0"/>
              <a:t>‹N›</a:t>
            </a:fld>
            <a:endParaRPr lang="it-IT"/>
          </a:p>
        </p:txBody>
      </p:sp>
    </p:spTree>
    <p:extLst>
      <p:ext uri="{BB962C8B-B14F-4D97-AF65-F5344CB8AC3E}">
        <p14:creationId xmlns:p14="http://schemas.microsoft.com/office/powerpoint/2010/main" val="3847480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olo e sottotitolo">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it-IT"/>
              <a:t>Fare clic per modificare lo stile del titolo dello schema</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CFEC309F-5EB1-4E1D-84BD-AD4D3CF54258}" type="datetimeFigureOut">
              <a:rPr lang="it-IT" smtClean="0"/>
              <a:t>11/11/2022</a:t>
            </a:fld>
            <a:endParaRPr lang="it-IT"/>
          </a:p>
        </p:txBody>
      </p:sp>
      <p:sp>
        <p:nvSpPr>
          <p:cNvPr id="5" name="Footer Placeholder 4"/>
          <p:cNvSpPr>
            <a:spLocks noGrp="1"/>
          </p:cNvSpPr>
          <p:nvPr>
            <p:ph type="ftr" sz="quarter" idx="11"/>
          </p:nvPr>
        </p:nvSpPr>
        <p:spPr/>
        <p:txBody>
          <a:bodyPr/>
          <a:lstStyle/>
          <a:p>
            <a:endParaRPr lang="it-IT"/>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A9C3AE7-C4DD-4917-8E1C-C32A5C5C1ADE}" type="slidenum">
              <a:rPr lang="it-IT" smtClean="0"/>
              <a:t>‹N›</a:t>
            </a:fld>
            <a:endParaRPr lang="it-IT"/>
          </a:p>
        </p:txBody>
      </p:sp>
    </p:spTree>
    <p:extLst>
      <p:ext uri="{BB962C8B-B14F-4D97-AF65-F5344CB8AC3E}">
        <p14:creationId xmlns:p14="http://schemas.microsoft.com/office/powerpoint/2010/main" val="6521037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zione con didascalia">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it-IT"/>
              <a:t>Fare clic per modificare lo stile del titolo dello schema</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CFEC309F-5EB1-4E1D-84BD-AD4D3CF54258}" type="datetimeFigureOut">
              <a:rPr lang="it-IT" smtClean="0"/>
              <a:t>11/11/2022</a:t>
            </a:fld>
            <a:endParaRPr lang="it-IT"/>
          </a:p>
        </p:txBody>
      </p:sp>
      <p:sp>
        <p:nvSpPr>
          <p:cNvPr id="5" name="Footer Placeholder 4"/>
          <p:cNvSpPr>
            <a:spLocks noGrp="1"/>
          </p:cNvSpPr>
          <p:nvPr>
            <p:ph type="ftr" sz="quarter" idx="11"/>
          </p:nvPr>
        </p:nvSpPr>
        <p:spPr/>
        <p:txBody>
          <a:bodyPr/>
          <a:lstStyle/>
          <a:p>
            <a:endParaRPr lang="it-IT"/>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A9C3AE7-C4DD-4917-8E1C-C32A5C5C1ADE}" type="slidenum">
              <a:rPr lang="it-IT" smtClean="0"/>
              <a:t>‹N›</a:t>
            </a:fld>
            <a:endParaRPr lang="it-IT"/>
          </a:p>
        </p:txBody>
      </p:sp>
    </p:spTree>
    <p:extLst>
      <p:ext uri="{BB962C8B-B14F-4D97-AF65-F5344CB8AC3E}">
        <p14:creationId xmlns:p14="http://schemas.microsoft.com/office/powerpoint/2010/main" val="3667828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Scheda nom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CFEC309F-5EB1-4E1D-84BD-AD4D3CF54258}" type="datetimeFigureOut">
              <a:rPr lang="it-IT" smtClean="0"/>
              <a:t>11/11/2022</a:t>
            </a:fld>
            <a:endParaRPr lang="it-IT"/>
          </a:p>
        </p:txBody>
      </p:sp>
      <p:sp>
        <p:nvSpPr>
          <p:cNvPr id="5" name="Footer Placeholder 4"/>
          <p:cNvSpPr>
            <a:spLocks noGrp="1"/>
          </p:cNvSpPr>
          <p:nvPr>
            <p:ph type="ftr" sz="quarter" idx="11"/>
          </p:nvPr>
        </p:nvSpPr>
        <p:spPr/>
        <p:txBody>
          <a:bodyPr/>
          <a:lstStyle/>
          <a:p>
            <a:endParaRPr lang="it-IT"/>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A9C3AE7-C4DD-4917-8E1C-C32A5C5C1ADE}" type="slidenum">
              <a:rPr lang="it-IT" smtClean="0"/>
              <a:t>‹N›</a:t>
            </a:fld>
            <a:endParaRPr lang="it-IT"/>
          </a:p>
        </p:txBody>
      </p:sp>
    </p:spTree>
    <p:extLst>
      <p:ext uri="{BB962C8B-B14F-4D97-AF65-F5344CB8AC3E}">
        <p14:creationId xmlns:p14="http://schemas.microsoft.com/office/powerpoint/2010/main" val="5517032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FEC309F-5EB1-4E1D-84BD-AD4D3CF54258}" type="datetimeFigureOut">
              <a:rPr lang="it-IT" smtClean="0"/>
              <a:t>11/11/2022</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AA9C3AE7-C4DD-4917-8E1C-C32A5C5C1ADE}" type="slidenum">
              <a:rPr lang="it-IT" smtClean="0"/>
              <a:t>‹N›</a:t>
            </a:fld>
            <a:endParaRPr lang="it-IT"/>
          </a:p>
        </p:txBody>
      </p:sp>
    </p:spTree>
    <p:extLst>
      <p:ext uri="{BB962C8B-B14F-4D97-AF65-F5344CB8AC3E}">
        <p14:creationId xmlns:p14="http://schemas.microsoft.com/office/powerpoint/2010/main" val="2598152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FEC309F-5EB1-4E1D-84BD-AD4D3CF54258}" type="datetimeFigureOut">
              <a:rPr lang="it-IT" smtClean="0"/>
              <a:t>11/11/2022</a:t>
            </a:fld>
            <a:endParaRPr lang="it-IT"/>
          </a:p>
        </p:txBody>
      </p:sp>
      <p:sp>
        <p:nvSpPr>
          <p:cNvPr id="8" name="Footer Placeholder 7"/>
          <p:cNvSpPr>
            <a:spLocks noGrp="1"/>
          </p:cNvSpPr>
          <p:nvPr>
            <p:ph type="ftr" sz="quarter" idx="11"/>
          </p:nvPr>
        </p:nvSpPr>
        <p:spPr>
          <a:xfrm>
            <a:off x="561111" y="6391838"/>
            <a:ext cx="3644282" cy="304801"/>
          </a:xfrm>
        </p:spPr>
        <p:txBody>
          <a:bodyPr/>
          <a:lstStyle/>
          <a:p>
            <a:endParaRPr lang="it-IT"/>
          </a:p>
        </p:txBody>
      </p:sp>
      <p:sp>
        <p:nvSpPr>
          <p:cNvPr id="9" name="Slide Number Placeholder 8"/>
          <p:cNvSpPr>
            <a:spLocks noGrp="1"/>
          </p:cNvSpPr>
          <p:nvPr>
            <p:ph type="sldNum" sz="quarter" idx="12"/>
          </p:nvPr>
        </p:nvSpPr>
        <p:spPr/>
        <p:txBody>
          <a:bodyPr/>
          <a:lstStyle/>
          <a:p>
            <a:fld id="{AA9C3AE7-C4DD-4917-8E1C-C32A5C5C1ADE}" type="slidenum">
              <a:rPr lang="it-IT" smtClean="0"/>
              <a:t>‹N›</a:t>
            </a:fld>
            <a:endParaRPr lang="it-IT"/>
          </a:p>
        </p:txBody>
      </p:sp>
    </p:spTree>
    <p:extLst>
      <p:ext uri="{BB962C8B-B14F-4D97-AF65-F5344CB8AC3E}">
        <p14:creationId xmlns:p14="http://schemas.microsoft.com/office/powerpoint/2010/main" val="30244963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CFEC309F-5EB1-4E1D-84BD-AD4D3CF54258}" type="datetimeFigureOut">
              <a:rPr lang="it-IT" smtClean="0"/>
              <a:t>11/11/2022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AA9C3AE7-C4DD-4917-8E1C-C32A5C5C1ADE}" type="slidenum">
              <a:rPr lang="it-IT" smtClean="0"/>
              <a:t>‹N›</a:t>
            </a:fld>
            <a:endParaRPr lang="it-IT"/>
          </a:p>
        </p:txBody>
      </p:sp>
    </p:spTree>
    <p:extLst>
      <p:ext uri="{BB962C8B-B14F-4D97-AF65-F5344CB8AC3E}">
        <p14:creationId xmlns:p14="http://schemas.microsoft.com/office/powerpoint/2010/main" val="12361737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FEC309F-5EB1-4E1D-84BD-AD4D3CF54258}" type="datetimeFigureOut">
              <a:rPr lang="it-IT" smtClean="0"/>
              <a:t>11/11/2022</a:t>
            </a:fld>
            <a:endParaRPr lang="it-IT"/>
          </a:p>
        </p:txBody>
      </p:sp>
      <p:sp>
        <p:nvSpPr>
          <p:cNvPr id="5" name="Footer Placeholder 4"/>
          <p:cNvSpPr>
            <a:spLocks noGrp="1"/>
          </p:cNvSpPr>
          <p:nvPr>
            <p:ph type="ftr" sz="quarter" idx="11"/>
          </p:nvPr>
        </p:nvSpPr>
        <p:spPr/>
        <p:txBody>
          <a:bodyPr/>
          <a:lstStyle/>
          <a:p>
            <a:endParaRPr lang="it-IT"/>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A9C3AE7-C4DD-4917-8E1C-C32A5C5C1ADE}" type="slidenum">
              <a:rPr lang="it-IT" smtClean="0"/>
              <a:t>‹N›</a:t>
            </a:fld>
            <a:endParaRPr lang="it-IT"/>
          </a:p>
        </p:txBody>
      </p:sp>
    </p:spTree>
    <p:extLst>
      <p:ext uri="{BB962C8B-B14F-4D97-AF65-F5344CB8AC3E}">
        <p14:creationId xmlns:p14="http://schemas.microsoft.com/office/powerpoint/2010/main" val="3991772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CFEC309F-5EB1-4E1D-84BD-AD4D3CF54258}" type="datetimeFigureOut">
              <a:rPr lang="it-IT" smtClean="0"/>
              <a:t>11/11/2022</a:t>
            </a:fld>
            <a:endParaRPr lang="it-IT"/>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it-IT"/>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AA9C3AE7-C4DD-4917-8E1C-C32A5C5C1ADE}" type="slidenum">
              <a:rPr lang="it-IT" smtClean="0"/>
              <a:t>‹N›</a:t>
            </a:fld>
            <a:endParaRPr lang="it-IT"/>
          </a:p>
        </p:txBody>
      </p:sp>
    </p:spTree>
    <p:extLst>
      <p:ext uri="{BB962C8B-B14F-4D97-AF65-F5344CB8AC3E}">
        <p14:creationId xmlns:p14="http://schemas.microsoft.com/office/powerpoint/2010/main" val="29345862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s://glossarissimo.wordpress.com/2017/10/13/el-it-dizionario-greco-antico-olivetti-media-communication/" TargetMode="External"/><Relationship Id="rId2" Type="http://schemas.openxmlformats.org/officeDocument/2006/relationships/image" Target="../media/image2.gi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s://francescofeola.wordpress.com/2015/07/30/letteratura-istruzioni-per-luso-3/" TargetMode="External"/><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hyperlink" Target="https://filelleni.wordpress.com/2012/02/13/franco-montanari-sullidea-della-lingua-greco-di-bruno-vespa/" TargetMode="External"/><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filelleni.wordpress.com/2012/02/13/franco-montanari-sullidea-della-lingua-greco-di-bruno-vespa/" TargetMode="External"/><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s://en.wikipedia.org/wiki/Color" TargetMode="External"/><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s://travelsguideonline.com/1871_campania-what-to-eat/" TargetMode="External"/><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crazyforromance.blogspot.com/2013/08/lira-di-apollo-anna-grieco-recensione.html" TargetMode="External"/><Relationship Id="rId2" Type="http://schemas.openxmlformats.org/officeDocument/2006/relationships/image" Target="../media/image9.jpg"/><Relationship Id="rId1" Type="http://schemas.openxmlformats.org/officeDocument/2006/relationships/slideLayout" Target="../slideLayouts/slideLayout6.xml"/><Relationship Id="rId5" Type="http://schemas.openxmlformats.org/officeDocument/2006/relationships/hyperlink" Target="https://freepngimg.com/png/73740-emoticon-depositphotos-smiley-illustration-emoji-free-download-png-hq" TargetMode="Externa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A14CD47-BE30-4731-9B1F-A98E361A0C07}"/>
              </a:ext>
            </a:extLst>
          </p:cNvPr>
          <p:cNvSpPr>
            <a:spLocks noGrp="1"/>
          </p:cNvSpPr>
          <p:nvPr>
            <p:ph type="ctrTitle"/>
          </p:nvPr>
        </p:nvSpPr>
        <p:spPr/>
        <p:txBody>
          <a:bodyPr/>
          <a:lstStyle/>
          <a:p>
            <a:r>
              <a:rPr lang="it-IT" dirty="0"/>
              <a:t>COME</a:t>
            </a:r>
            <a:br>
              <a:rPr lang="it-IT" dirty="0"/>
            </a:br>
            <a:r>
              <a:rPr lang="it-IT" dirty="0"/>
              <a:t>TRADURRE </a:t>
            </a:r>
            <a:br>
              <a:rPr lang="it-IT" dirty="0"/>
            </a:br>
            <a:r>
              <a:rPr lang="it-IT" dirty="0"/>
              <a:t>DAL GRECO </a:t>
            </a:r>
            <a:br>
              <a:rPr lang="it-IT" dirty="0"/>
            </a:br>
            <a:r>
              <a:rPr lang="it-IT" dirty="0"/>
              <a:t>in 9 punti</a:t>
            </a:r>
          </a:p>
        </p:txBody>
      </p:sp>
      <p:sp>
        <p:nvSpPr>
          <p:cNvPr id="3" name="Sottotitolo 2">
            <a:extLst>
              <a:ext uri="{FF2B5EF4-FFF2-40B4-BE49-F238E27FC236}">
                <a16:creationId xmlns:a16="http://schemas.microsoft.com/office/drawing/2014/main" id="{FC1A74E6-5689-494E-B0CE-89A1A15A768A}"/>
              </a:ext>
            </a:extLst>
          </p:cNvPr>
          <p:cNvSpPr>
            <a:spLocks noGrp="1"/>
          </p:cNvSpPr>
          <p:nvPr>
            <p:ph type="subTitle" idx="1"/>
          </p:nvPr>
        </p:nvSpPr>
        <p:spPr/>
        <p:txBody>
          <a:bodyPr/>
          <a:lstStyle/>
          <a:p>
            <a:r>
              <a:rPr lang="it-IT" dirty="0"/>
              <a:t>Ossia GUIDA ANTI PANICO</a:t>
            </a:r>
          </a:p>
          <a:p>
            <a:endParaRPr lang="it-IT" dirty="0"/>
          </a:p>
        </p:txBody>
      </p:sp>
    </p:spTree>
    <p:extLst>
      <p:ext uri="{BB962C8B-B14F-4D97-AF65-F5344CB8AC3E}">
        <p14:creationId xmlns:p14="http://schemas.microsoft.com/office/powerpoint/2010/main" val="661170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351D5E05-BF29-47A5-8F1B-28E3F2FF46F6}"/>
              </a:ext>
            </a:extLst>
          </p:cNvPr>
          <p:cNvSpPr txBox="1"/>
          <p:nvPr/>
        </p:nvSpPr>
        <p:spPr>
          <a:xfrm>
            <a:off x="265043" y="556591"/>
            <a:ext cx="9395792" cy="5016758"/>
          </a:xfrm>
          <a:prstGeom prst="rect">
            <a:avLst/>
          </a:prstGeom>
          <a:noFill/>
        </p:spPr>
        <p:txBody>
          <a:bodyPr wrap="square" rtlCol="0">
            <a:spAutoFit/>
          </a:bodyPr>
          <a:lstStyle/>
          <a:p>
            <a:r>
              <a:rPr lang="it-IT" sz="3200" dirty="0">
                <a:latin typeface="Caviar Dreams" panose="020B0402020204020504" pitchFamily="34" charset="0"/>
              </a:rPr>
              <a:t>Si narra che </a:t>
            </a:r>
            <a:r>
              <a:rPr lang="it-IT" sz="3200" dirty="0" err="1">
                <a:latin typeface="Caviar Dreams" panose="020B0402020204020504" pitchFamily="34" charset="0"/>
              </a:rPr>
              <a:t>Chilone</a:t>
            </a:r>
            <a:r>
              <a:rPr lang="it-IT" sz="3200" dirty="0">
                <a:latin typeface="Caviar Dreams" panose="020B0402020204020504" pitchFamily="34" charset="0"/>
              </a:rPr>
              <a:t>, uno dei saggi dell’antica Grecia domandò alla Pizia (oracolo) chi fosse il più sapiente degli uomini. </a:t>
            </a:r>
          </a:p>
          <a:p>
            <a:r>
              <a:rPr lang="it-IT" sz="3200" dirty="0">
                <a:latin typeface="Caviar Dreams" panose="020B0402020204020504" pitchFamily="34" charset="0"/>
              </a:rPr>
              <a:t>Lei rispose che il più sapiente era un certo </a:t>
            </a:r>
            <a:r>
              <a:rPr lang="it-IT" sz="3200" dirty="0" err="1">
                <a:latin typeface="Caviar Dreams" panose="020B0402020204020504" pitchFamily="34" charset="0"/>
              </a:rPr>
              <a:t>Misone</a:t>
            </a:r>
            <a:r>
              <a:rPr lang="it-IT" sz="3200" dirty="0">
                <a:latin typeface="Caviar Dreams" panose="020B0402020204020504" pitchFamily="34" charset="0"/>
              </a:rPr>
              <a:t> del villaggio di </a:t>
            </a:r>
            <a:r>
              <a:rPr lang="it-IT" sz="3200" dirty="0" err="1">
                <a:latin typeface="Caviar Dreams" panose="020B0402020204020504" pitchFamily="34" charset="0"/>
              </a:rPr>
              <a:t>Chene</a:t>
            </a:r>
            <a:r>
              <a:rPr lang="it-IT" sz="3200" dirty="0">
                <a:latin typeface="Caviar Dreams" panose="020B0402020204020504" pitchFamily="34" charset="0"/>
              </a:rPr>
              <a:t>. </a:t>
            </a:r>
          </a:p>
          <a:p>
            <a:r>
              <a:rPr lang="it-IT" sz="3200" dirty="0" err="1">
                <a:latin typeface="Caviar Dreams" panose="020B0402020204020504" pitchFamily="34" charset="0"/>
              </a:rPr>
              <a:t>Chilone</a:t>
            </a:r>
            <a:r>
              <a:rPr lang="it-IT" sz="3200" dirty="0">
                <a:latin typeface="Caviar Dreams" panose="020B0402020204020504" pitchFamily="34" charset="0"/>
              </a:rPr>
              <a:t> giunge a </a:t>
            </a:r>
            <a:r>
              <a:rPr lang="it-IT" sz="3200" dirty="0" err="1">
                <a:latin typeface="Caviar Dreams" panose="020B0402020204020504" pitchFamily="34" charset="0"/>
              </a:rPr>
              <a:t>Chene</a:t>
            </a:r>
            <a:r>
              <a:rPr lang="it-IT" sz="3200" dirty="0">
                <a:latin typeface="Caviar Dreams" panose="020B0402020204020504" pitchFamily="34" charset="0"/>
              </a:rPr>
              <a:t> e trova </a:t>
            </a:r>
            <a:r>
              <a:rPr lang="it-IT" sz="3200" dirty="0" err="1">
                <a:latin typeface="Caviar Dreams" panose="020B0402020204020504" pitchFamily="34" charset="0"/>
              </a:rPr>
              <a:t>Misone</a:t>
            </a:r>
            <a:r>
              <a:rPr lang="it-IT" sz="3200" dirty="0">
                <a:latin typeface="Caviar Dreams" panose="020B0402020204020504" pitchFamily="34" charset="0"/>
              </a:rPr>
              <a:t> che d’estate stava adattando un manico all’aratro e gli disse: «Ora non è la stagione dell’aratro».</a:t>
            </a:r>
          </a:p>
          <a:p>
            <a:r>
              <a:rPr lang="it-IT" sz="3200" dirty="0">
                <a:latin typeface="Caviar Dreams" panose="020B0402020204020504" pitchFamily="34" charset="0"/>
              </a:rPr>
              <a:t>«Certo» rispose </a:t>
            </a:r>
            <a:r>
              <a:rPr lang="it-IT" sz="3200" dirty="0" err="1">
                <a:latin typeface="Caviar Dreams" panose="020B0402020204020504" pitchFamily="34" charset="0"/>
              </a:rPr>
              <a:t>Misone</a:t>
            </a:r>
            <a:r>
              <a:rPr lang="it-IT" sz="3200" dirty="0">
                <a:latin typeface="Caviar Dreams" panose="020B0402020204020504" pitchFamily="34" charset="0"/>
              </a:rPr>
              <a:t> «è proprio per questo che è la stagione giusta per ripararlo!»</a:t>
            </a:r>
          </a:p>
        </p:txBody>
      </p:sp>
    </p:spTree>
    <p:extLst>
      <p:ext uri="{BB962C8B-B14F-4D97-AF65-F5344CB8AC3E}">
        <p14:creationId xmlns:p14="http://schemas.microsoft.com/office/powerpoint/2010/main" val="896235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C3CE757-4BB4-4E41-8354-716E00D19217}"/>
              </a:ext>
            </a:extLst>
          </p:cNvPr>
          <p:cNvSpPr>
            <a:spLocks noGrp="1"/>
          </p:cNvSpPr>
          <p:nvPr>
            <p:ph type="title"/>
          </p:nvPr>
        </p:nvSpPr>
        <p:spPr/>
        <p:txBody>
          <a:bodyPr/>
          <a:lstStyle/>
          <a:p>
            <a:r>
              <a:rPr lang="it-IT" dirty="0">
                <a:solidFill>
                  <a:schemeClr val="bg1"/>
                </a:solidFill>
                <a:latin typeface="+mn-lt"/>
              </a:rPr>
              <a:t>PUNTO ZERO:</a:t>
            </a:r>
            <a:br>
              <a:rPr lang="it-IT" dirty="0">
                <a:solidFill>
                  <a:schemeClr val="bg1"/>
                </a:solidFill>
                <a:latin typeface="+mn-lt"/>
              </a:rPr>
            </a:br>
            <a:r>
              <a:rPr lang="it-IT" sz="2000" dirty="0">
                <a:solidFill>
                  <a:schemeClr val="bg1"/>
                </a:solidFill>
                <a:latin typeface="+mn-lt"/>
              </a:rPr>
              <a:t>FARE UNA TRADUZIONE LETTERALE E GRAMMATICALMENTE CORRETTA, ANCHE SE ALL’INIZIO NON HA SENSO, NON INVENTARSI TERMINI PRESI DAL PANICO, MA RIGUARDARE ANCHE </a:t>
            </a:r>
            <a:r>
              <a:rPr lang="it-IT" sz="2000" u="sng" dirty="0">
                <a:solidFill>
                  <a:schemeClr val="bg1"/>
                </a:solidFill>
                <a:effectLst>
                  <a:outerShdw blurRad="38100" dist="38100" dir="2700000" algn="tl">
                    <a:srgbClr val="000000">
                      <a:alpha val="43137"/>
                    </a:srgbClr>
                  </a:outerShdw>
                </a:effectLst>
                <a:latin typeface="+mn-lt"/>
              </a:rPr>
              <a:t>10 VOLTE </a:t>
            </a:r>
            <a:r>
              <a:rPr lang="it-IT" sz="2000" dirty="0">
                <a:solidFill>
                  <a:schemeClr val="bg1"/>
                </a:solidFill>
                <a:latin typeface="+mn-lt"/>
              </a:rPr>
              <a:t>LO STESSO TERMINE PER TROVARLO NEL VOCABOLARIO AL PRIMO COLPO.</a:t>
            </a:r>
            <a:br>
              <a:rPr lang="it-IT" sz="2000" dirty="0">
                <a:solidFill>
                  <a:schemeClr val="bg1"/>
                </a:solidFill>
                <a:latin typeface="+mn-lt"/>
              </a:rPr>
            </a:br>
            <a:r>
              <a:rPr lang="it-IT" sz="2000" b="1" dirty="0">
                <a:solidFill>
                  <a:schemeClr val="bg1"/>
                </a:solidFill>
                <a:latin typeface="+mn-lt"/>
              </a:rPr>
              <a:t>NON FARSI INGANNARE DAI TERMINI SIMILI CHE TROVIAMO NELLA STESSA PAGINA DEL VOCABOLARIO!!!</a:t>
            </a:r>
            <a:endParaRPr lang="it-IT" b="1" dirty="0">
              <a:solidFill>
                <a:schemeClr val="bg1"/>
              </a:solidFill>
              <a:latin typeface="+mn-lt"/>
            </a:endParaRPr>
          </a:p>
        </p:txBody>
      </p:sp>
      <p:sp>
        <p:nvSpPr>
          <p:cNvPr id="3" name="Segnaposto testo 2">
            <a:extLst>
              <a:ext uri="{FF2B5EF4-FFF2-40B4-BE49-F238E27FC236}">
                <a16:creationId xmlns:a16="http://schemas.microsoft.com/office/drawing/2014/main" id="{67207F02-29AB-415A-9196-3057340EA637}"/>
              </a:ext>
            </a:extLst>
          </p:cNvPr>
          <p:cNvSpPr>
            <a:spLocks noGrp="1"/>
          </p:cNvSpPr>
          <p:nvPr>
            <p:ph type="body" idx="1"/>
          </p:nvPr>
        </p:nvSpPr>
        <p:spPr>
          <a:xfrm>
            <a:off x="7147351" y="2134306"/>
            <a:ext cx="3757545" cy="2283824"/>
          </a:xfrm>
        </p:spPr>
        <p:txBody>
          <a:bodyPr>
            <a:noAutofit/>
          </a:bodyPr>
          <a:lstStyle/>
          <a:p>
            <a:pPr>
              <a:lnSpc>
                <a:spcPct val="220000"/>
              </a:lnSpc>
            </a:pPr>
            <a:r>
              <a:rPr lang="it-IT" sz="1800" b="1" u="sng" dirty="0">
                <a:solidFill>
                  <a:schemeClr val="accent6">
                    <a:lumMod val="75000"/>
                  </a:schemeClr>
                </a:solidFill>
                <a:effectLst>
                  <a:outerShdw blurRad="38100" dist="38100" dir="2700000" algn="tl">
                    <a:srgbClr val="000000">
                      <a:alpha val="43137"/>
                    </a:srgbClr>
                  </a:outerShdw>
                </a:effectLst>
              </a:rPr>
              <a:t>ESEMPIO</a:t>
            </a:r>
            <a:r>
              <a:rPr lang="it-IT" sz="1800" b="1" dirty="0"/>
              <a:t>:   </a:t>
            </a:r>
            <a:r>
              <a:rPr lang="it-IT" sz="2400" b="1" cap="none" dirty="0" err="1">
                <a:latin typeface="Greek" panose="02020500000000000000" pitchFamily="18" charset="0"/>
              </a:rPr>
              <a:t>dieferomhn</a:t>
            </a:r>
            <a:endParaRPr lang="it-IT" sz="2400" b="1" cap="none" dirty="0">
              <a:latin typeface="Greek" panose="02020500000000000000" pitchFamily="18" charset="0"/>
            </a:endParaRPr>
          </a:p>
          <a:p>
            <a:pPr>
              <a:lnSpc>
                <a:spcPct val="220000"/>
              </a:lnSpc>
            </a:pPr>
            <a:r>
              <a:rPr lang="it-IT" sz="1800" b="1" cap="none" dirty="0">
                <a:latin typeface="+mj-lt"/>
              </a:rPr>
              <a:t>Stacco desinenza </a:t>
            </a:r>
            <a:r>
              <a:rPr lang="it-IT" sz="2400" b="1" cap="none" dirty="0" err="1">
                <a:latin typeface="Greek" panose="02020500000000000000" pitchFamily="18" charset="0"/>
              </a:rPr>
              <a:t>omhn</a:t>
            </a:r>
            <a:endParaRPr lang="it-IT" sz="2400" b="1" cap="none" dirty="0">
              <a:latin typeface="Greek" panose="02020500000000000000" pitchFamily="18" charset="0"/>
            </a:endParaRPr>
          </a:p>
          <a:p>
            <a:pPr>
              <a:lnSpc>
                <a:spcPct val="220000"/>
              </a:lnSpc>
            </a:pPr>
            <a:r>
              <a:rPr lang="it-IT" sz="1800" b="1" cap="none" dirty="0"/>
              <a:t>Stacco preverbio </a:t>
            </a:r>
            <a:r>
              <a:rPr lang="it-IT" sz="2400" b="1" cap="none" dirty="0">
                <a:latin typeface="Greek" panose="02020500000000000000" pitchFamily="18" charset="0"/>
              </a:rPr>
              <a:t>di</a:t>
            </a:r>
          </a:p>
          <a:p>
            <a:pPr>
              <a:lnSpc>
                <a:spcPct val="220000"/>
              </a:lnSpc>
            </a:pPr>
            <a:r>
              <a:rPr lang="it-IT" sz="1800" b="1" cap="none" dirty="0"/>
              <a:t>Stacco aumento </a:t>
            </a:r>
            <a:r>
              <a:rPr lang="it-IT" sz="2400" b="1" cap="none" dirty="0">
                <a:latin typeface="Greek" panose="02020500000000000000" pitchFamily="18" charset="0"/>
              </a:rPr>
              <a:t>e</a:t>
            </a:r>
          </a:p>
          <a:p>
            <a:pPr>
              <a:lnSpc>
                <a:spcPct val="220000"/>
              </a:lnSpc>
            </a:pPr>
            <a:r>
              <a:rPr lang="it-IT" sz="1800" b="1" cap="none" dirty="0">
                <a:latin typeface="+mj-lt"/>
              </a:rPr>
              <a:t>Rimane </a:t>
            </a:r>
            <a:r>
              <a:rPr lang="it-IT" sz="2400" b="1" cap="none" dirty="0" err="1">
                <a:latin typeface="Greek" panose="02020500000000000000" pitchFamily="18" charset="0"/>
              </a:rPr>
              <a:t>fer</a:t>
            </a:r>
            <a:endParaRPr lang="it-IT" sz="2400" b="1" cap="none" dirty="0">
              <a:latin typeface="Greek" panose="02020500000000000000" pitchFamily="18" charset="0"/>
            </a:endParaRPr>
          </a:p>
          <a:p>
            <a:pPr>
              <a:lnSpc>
                <a:spcPct val="220000"/>
              </a:lnSpc>
            </a:pPr>
            <a:r>
              <a:rPr lang="it-IT" sz="1800" b="1" cap="none" dirty="0"/>
              <a:t>Ci attacco </a:t>
            </a:r>
            <a:r>
              <a:rPr lang="it-IT" b="1" cap="none" dirty="0">
                <a:latin typeface="Greek" panose="02020500000000000000" pitchFamily="18" charset="0"/>
              </a:rPr>
              <a:t>w </a:t>
            </a:r>
            <a:r>
              <a:rPr lang="it-IT" sz="1800" b="1" cap="none" dirty="0">
                <a:latin typeface="+mj-lt"/>
              </a:rPr>
              <a:t>oppure</a:t>
            </a:r>
            <a:r>
              <a:rPr lang="it-IT" sz="1800" b="1" cap="none" dirty="0">
                <a:latin typeface="Greek" panose="02020500000000000000" pitchFamily="18" charset="0"/>
              </a:rPr>
              <a:t>  </a:t>
            </a:r>
            <a:r>
              <a:rPr lang="it-IT" b="1" cap="none" dirty="0" err="1">
                <a:latin typeface="Greek" panose="02020500000000000000" pitchFamily="18" charset="0"/>
              </a:rPr>
              <a:t>omai</a:t>
            </a:r>
            <a:r>
              <a:rPr lang="it-IT" sz="1800" b="1" cap="none" dirty="0">
                <a:latin typeface="Greek" panose="02020500000000000000" pitchFamily="18" charset="0"/>
              </a:rPr>
              <a:t> </a:t>
            </a:r>
            <a:r>
              <a:rPr lang="it-IT" sz="1800" b="1" cap="none" dirty="0"/>
              <a:t>e solo </a:t>
            </a:r>
            <a:r>
              <a:rPr lang="it-IT" sz="1800" b="1" u="sng" cap="none" dirty="0">
                <a:solidFill>
                  <a:schemeClr val="accent6">
                    <a:lumMod val="75000"/>
                  </a:schemeClr>
                </a:solidFill>
                <a:effectLst>
                  <a:outerShdw blurRad="38100" dist="38100" dir="2700000" algn="tl">
                    <a:srgbClr val="000000">
                      <a:alpha val="43137"/>
                    </a:srgbClr>
                  </a:outerShdw>
                </a:effectLst>
              </a:rPr>
              <a:t>ORA</a:t>
            </a:r>
            <a:r>
              <a:rPr lang="it-IT" sz="1800" b="1" cap="none" dirty="0"/>
              <a:t> lo cerco sul vocabolario</a:t>
            </a:r>
            <a:endParaRPr lang="it-IT" sz="1800" b="1" dirty="0"/>
          </a:p>
        </p:txBody>
      </p:sp>
    </p:spTree>
    <p:extLst>
      <p:ext uri="{BB962C8B-B14F-4D97-AF65-F5344CB8AC3E}">
        <p14:creationId xmlns:p14="http://schemas.microsoft.com/office/powerpoint/2010/main" val="4147274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5B23679-10AE-43F8-8980-6060D521181F}"/>
              </a:ext>
            </a:extLst>
          </p:cNvPr>
          <p:cNvSpPr>
            <a:spLocks noGrp="1"/>
          </p:cNvSpPr>
          <p:nvPr>
            <p:ph type="title"/>
          </p:nvPr>
        </p:nvSpPr>
        <p:spPr/>
        <p:txBody>
          <a:bodyPr/>
          <a:lstStyle/>
          <a:p>
            <a:r>
              <a:rPr lang="it-IT" dirty="0"/>
              <a:t>PUNTO 0.1</a:t>
            </a:r>
          </a:p>
        </p:txBody>
      </p:sp>
      <p:sp>
        <p:nvSpPr>
          <p:cNvPr id="3" name="CasellaDiTesto 2">
            <a:extLst>
              <a:ext uri="{FF2B5EF4-FFF2-40B4-BE49-F238E27FC236}">
                <a16:creationId xmlns:a16="http://schemas.microsoft.com/office/drawing/2014/main" id="{B83FDE27-E869-4B96-8185-31D8882828EF}"/>
              </a:ext>
            </a:extLst>
          </p:cNvPr>
          <p:cNvSpPr txBox="1"/>
          <p:nvPr/>
        </p:nvSpPr>
        <p:spPr>
          <a:xfrm>
            <a:off x="645608" y="2411896"/>
            <a:ext cx="9780104" cy="4524315"/>
          </a:xfrm>
          <a:prstGeom prst="rect">
            <a:avLst/>
          </a:prstGeom>
          <a:noFill/>
        </p:spPr>
        <p:txBody>
          <a:bodyPr wrap="square" rtlCol="0">
            <a:spAutoFit/>
          </a:bodyPr>
          <a:lstStyle/>
          <a:p>
            <a:r>
              <a:rPr lang="it-IT" sz="3200" b="1" dirty="0">
                <a:solidFill>
                  <a:schemeClr val="accent6">
                    <a:lumMod val="75000"/>
                  </a:schemeClr>
                </a:solidFill>
              </a:rPr>
              <a:t>PRIMA COSA DA FARE: ANALIZZARE LA PRIMA FRASE E NON APRIRE IL VOCABOLARIO ANCHE SE TUTTI I NOSTRI COMPAGNI DI CLASSE INIZIANO A SPAGINARE RUMOROSAMENTE…</a:t>
            </a:r>
          </a:p>
          <a:p>
            <a:r>
              <a:rPr lang="it-IT" sz="3200" b="1" u="sng" dirty="0">
                <a:solidFill>
                  <a:srgbClr val="FF0000"/>
                </a:solidFill>
                <a:effectLst>
                  <a:outerShdw blurRad="38100" dist="38100" dir="2700000" algn="tl">
                    <a:srgbClr val="000000">
                      <a:alpha val="43137"/>
                    </a:srgbClr>
                  </a:outerShdw>
                </a:effectLst>
              </a:rPr>
              <a:t>- NB: faccio domande al prof. se vedo errori di stampa o per qualsiasi altro dubbio. Meglio ora che alla fine del tempo a disposizione </a:t>
            </a:r>
            <a:r>
              <a:rPr lang="it-IT" sz="3200" b="1" u="sng" dirty="0">
                <a:solidFill>
                  <a:srgbClr val="FF0000"/>
                </a:solidFill>
                <a:effectLst>
                  <a:outerShdw blurRad="38100" dist="38100" dir="2700000" algn="tl">
                    <a:srgbClr val="000000">
                      <a:alpha val="43137"/>
                    </a:srgbClr>
                  </a:outerShdw>
                </a:effectLst>
                <a:sym typeface="Wingdings" panose="05000000000000000000" pitchFamily="2" charset="2"/>
              </a:rPr>
              <a:t> si evitano errori che pregiudicano tutto il senso del brano da tradurre!!!</a:t>
            </a:r>
            <a:endParaRPr lang="it-IT" sz="3200" b="1" u="sng"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364332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5B23679-10AE-43F8-8980-6060D521181F}"/>
              </a:ext>
            </a:extLst>
          </p:cNvPr>
          <p:cNvSpPr>
            <a:spLocks noGrp="1"/>
          </p:cNvSpPr>
          <p:nvPr>
            <p:ph type="title"/>
          </p:nvPr>
        </p:nvSpPr>
        <p:spPr/>
        <p:txBody>
          <a:bodyPr/>
          <a:lstStyle/>
          <a:p>
            <a:r>
              <a:rPr lang="it-IT" dirty="0"/>
              <a:t>PUNTO 1</a:t>
            </a:r>
          </a:p>
        </p:txBody>
      </p:sp>
      <p:sp>
        <p:nvSpPr>
          <p:cNvPr id="3" name="CasellaDiTesto 2">
            <a:extLst>
              <a:ext uri="{FF2B5EF4-FFF2-40B4-BE49-F238E27FC236}">
                <a16:creationId xmlns:a16="http://schemas.microsoft.com/office/drawing/2014/main" id="{B83FDE27-E869-4B96-8185-31D8882828EF}"/>
              </a:ext>
            </a:extLst>
          </p:cNvPr>
          <p:cNvSpPr txBox="1"/>
          <p:nvPr/>
        </p:nvSpPr>
        <p:spPr>
          <a:xfrm>
            <a:off x="583096" y="2902226"/>
            <a:ext cx="9780104" cy="3416320"/>
          </a:xfrm>
          <a:prstGeom prst="rect">
            <a:avLst/>
          </a:prstGeom>
          <a:noFill/>
        </p:spPr>
        <p:txBody>
          <a:bodyPr wrap="square" rtlCol="0">
            <a:spAutoFit/>
          </a:bodyPr>
          <a:lstStyle/>
          <a:p>
            <a:r>
              <a:rPr lang="it-IT" sz="3600" b="1" dirty="0">
                <a:solidFill>
                  <a:schemeClr val="accent5">
                    <a:lumMod val="75000"/>
                  </a:schemeClr>
                </a:solidFill>
              </a:rPr>
              <a:t>Leggo la versione almeno due volte per intero. Poi mi concentro sulla prima singola frase ovvero mi fermo </a:t>
            </a:r>
          </a:p>
          <a:p>
            <a:pPr marL="571500" indent="-571500">
              <a:buFontTx/>
              <a:buChar char="-"/>
            </a:pPr>
            <a:r>
              <a:rPr lang="it-IT" sz="3600" b="1" dirty="0">
                <a:solidFill>
                  <a:schemeClr val="accent5">
                    <a:lumMod val="75000"/>
                  </a:schemeClr>
                </a:solidFill>
              </a:rPr>
              <a:t>alla prima virgola</a:t>
            </a:r>
          </a:p>
          <a:p>
            <a:pPr marL="571500" indent="-571500">
              <a:buFontTx/>
              <a:buChar char="-"/>
            </a:pPr>
            <a:r>
              <a:rPr lang="it-IT" sz="3600" b="1" dirty="0">
                <a:solidFill>
                  <a:schemeClr val="accent5">
                    <a:lumMod val="75000"/>
                  </a:schemeClr>
                </a:solidFill>
              </a:rPr>
              <a:t>al primo punto alto (; :)</a:t>
            </a:r>
          </a:p>
          <a:p>
            <a:pPr marL="571500" indent="-571500">
              <a:buFontTx/>
              <a:buChar char="-"/>
            </a:pPr>
            <a:r>
              <a:rPr lang="it-IT" sz="3600" b="1" dirty="0">
                <a:solidFill>
                  <a:schemeClr val="accent5">
                    <a:lumMod val="75000"/>
                  </a:schemeClr>
                </a:solidFill>
              </a:rPr>
              <a:t>al primo punto fermo</a:t>
            </a:r>
          </a:p>
        </p:txBody>
      </p:sp>
      <p:pic>
        <p:nvPicPr>
          <p:cNvPr id="5" name="Immagine 4">
            <a:extLst>
              <a:ext uri="{FF2B5EF4-FFF2-40B4-BE49-F238E27FC236}">
                <a16:creationId xmlns:a16="http://schemas.microsoft.com/office/drawing/2014/main" id="{6B1AE777-6E94-43BE-9C1B-64788E63C50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265133" y="4173976"/>
            <a:ext cx="2196133" cy="2264230"/>
          </a:xfrm>
          <a:prstGeom prst="rect">
            <a:avLst/>
          </a:prstGeom>
        </p:spPr>
      </p:pic>
    </p:spTree>
    <p:extLst>
      <p:ext uri="{BB962C8B-B14F-4D97-AF65-F5344CB8AC3E}">
        <p14:creationId xmlns:p14="http://schemas.microsoft.com/office/powerpoint/2010/main" val="235866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5B23679-10AE-43F8-8980-6060D521181F}"/>
              </a:ext>
            </a:extLst>
          </p:cNvPr>
          <p:cNvSpPr>
            <a:spLocks noGrp="1"/>
          </p:cNvSpPr>
          <p:nvPr>
            <p:ph type="title"/>
          </p:nvPr>
        </p:nvSpPr>
        <p:spPr/>
        <p:txBody>
          <a:bodyPr/>
          <a:lstStyle/>
          <a:p>
            <a:r>
              <a:rPr lang="it-IT" dirty="0"/>
              <a:t>PUNTO 2</a:t>
            </a:r>
          </a:p>
        </p:txBody>
      </p:sp>
      <p:sp>
        <p:nvSpPr>
          <p:cNvPr id="3" name="CasellaDiTesto 2">
            <a:extLst>
              <a:ext uri="{FF2B5EF4-FFF2-40B4-BE49-F238E27FC236}">
                <a16:creationId xmlns:a16="http://schemas.microsoft.com/office/drawing/2014/main" id="{B83FDE27-E869-4B96-8185-31D8882828EF}"/>
              </a:ext>
            </a:extLst>
          </p:cNvPr>
          <p:cNvSpPr txBox="1"/>
          <p:nvPr/>
        </p:nvSpPr>
        <p:spPr>
          <a:xfrm>
            <a:off x="583096" y="2902226"/>
            <a:ext cx="9780104" cy="1754326"/>
          </a:xfrm>
          <a:prstGeom prst="rect">
            <a:avLst/>
          </a:prstGeom>
          <a:noFill/>
        </p:spPr>
        <p:txBody>
          <a:bodyPr wrap="square" rtlCol="0">
            <a:spAutoFit/>
          </a:bodyPr>
          <a:lstStyle/>
          <a:p>
            <a:r>
              <a:rPr lang="it-IT" sz="3600" b="1" dirty="0">
                <a:solidFill>
                  <a:schemeClr val="accent5">
                    <a:lumMod val="75000"/>
                  </a:schemeClr>
                </a:solidFill>
              </a:rPr>
              <a:t>Sottolineo i verbi </a:t>
            </a:r>
            <a:r>
              <a:rPr lang="it-IT" sz="3600" b="1" dirty="0">
                <a:solidFill>
                  <a:schemeClr val="accent5">
                    <a:lumMod val="75000"/>
                  </a:schemeClr>
                </a:solidFill>
                <a:sym typeface="Wingdings" panose="05000000000000000000" pitchFamily="2" charset="2"/>
              </a:rPr>
              <a:t> vedo la persona del verbo, il loro tempo e la diatesi (attiva/passiva)</a:t>
            </a:r>
            <a:endParaRPr lang="it-IT" sz="3600" b="1" dirty="0">
              <a:solidFill>
                <a:schemeClr val="accent5">
                  <a:lumMod val="75000"/>
                </a:schemeClr>
              </a:solidFill>
            </a:endParaRPr>
          </a:p>
        </p:txBody>
      </p:sp>
      <p:pic>
        <p:nvPicPr>
          <p:cNvPr id="6" name="Immagine 5">
            <a:extLst>
              <a:ext uri="{FF2B5EF4-FFF2-40B4-BE49-F238E27FC236}">
                <a16:creationId xmlns:a16="http://schemas.microsoft.com/office/drawing/2014/main" id="{2980CA1A-66D6-4BFD-AA95-3E8516FF074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083827" y="4102555"/>
            <a:ext cx="3525078" cy="2350052"/>
          </a:xfrm>
          <a:prstGeom prst="rect">
            <a:avLst/>
          </a:prstGeom>
          <a:ln>
            <a:noFill/>
          </a:ln>
          <a:effectLst>
            <a:softEdge rad="112500"/>
          </a:effectLst>
        </p:spPr>
      </p:pic>
    </p:spTree>
    <p:extLst>
      <p:ext uri="{BB962C8B-B14F-4D97-AF65-F5344CB8AC3E}">
        <p14:creationId xmlns:p14="http://schemas.microsoft.com/office/powerpoint/2010/main" val="1606167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5B23679-10AE-43F8-8980-6060D521181F}"/>
              </a:ext>
            </a:extLst>
          </p:cNvPr>
          <p:cNvSpPr>
            <a:spLocks noGrp="1"/>
          </p:cNvSpPr>
          <p:nvPr>
            <p:ph type="title"/>
          </p:nvPr>
        </p:nvSpPr>
        <p:spPr/>
        <p:txBody>
          <a:bodyPr/>
          <a:lstStyle/>
          <a:p>
            <a:r>
              <a:rPr lang="it-IT" dirty="0"/>
              <a:t>PUNTO 3</a:t>
            </a:r>
          </a:p>
        </p:txBody>
      </p:sp>
      <p:sp>
        <p:nvSpPr>
          <p:cNvPr id="3" name="CasellaDiTesto 2">
            <a:extLst>
              <a:ext uri="{FF2B5EF4-FFF2-40B4-BE49-F238E27FC236}">
                <a16:creationId xmlns:a16="http://schemas.microsoft.com/office/drawing/2014/main" id="{B83FDE27-E869-4B96-8185-31D8882828EF}"/>
              </a:ext>
            </a:extLst>
          </p:cNvPr>
          <p:cNvSpPr txBox="1"/>
          <p:nvPr/>
        </p:nvSpPr>
        <p:spPr>
          <a:xfrm>
            <a:off x="583096" y="2902226"/>
            <a:ext cx="9780104" cy="2862322"/>
          </a:xfrm>
          <a:prstGeom prst="rect">
            <a:avLst/>
          </a:prstGeom>
          <a:noFill/>
        </p:spPr>
        <p:txBody>
          <a:bodyPr wrap="square" rtlCol="0">
            <a:spAutoFit/>
          </a:bodyPr>
          <a:lstStyle/>
          <a:p>
            <a:r>
              <a:rPr lang="it-IT" sz="3600" b="1" dirty="0">
                <a:solidFill>
                  <a:schemeClr val="accent5">
                    <a:lumMod val="75000"/>
                  </a:schemeClr>
                </a:solidFill>
              </a:rPr>
              <a:t>Scopro il soggetto </a:t>
            </a:r>
            <a:r>
              <a:rPr lang="it-IT" sz="3600" b="1" dirty="0">
                <a:solidFill>
                  <a:schemeClr val="accent5">
                    <a:lumMod val="75000"/>
                  </a:schemeClr>
                </a:solidFill>
                <a:sym typeface="Wingdings" panose="05000000000000000000" pitchFamily="2" charset="2"/>
              </a:rPr>
              <a:t> collego eventuali aggettivi concordati e participi e solo poi traduco. </a:t>
            </a:r>
          </a:p>
          <a:p>
            <a:r>
              <a:rPr lang="it-IT" sz="3600" b="1" dirty="0">
                <a:solidFill>
                  <a:schemeClr val="accent5">
                    <a:lumMod val="75000"/>
                  </a:schemeClr>
                </a:solidFill>
                <a:sym typeface="Wingdings" panose="05000000000000000000" pitchFamily="2" charset="2"/>
              </a:rPr>
              <a:t>Solo a questo punto apro il vocabolario alla ricerca dei significati.</a:t>
            </a:r>
            <a:endParaRPr lang="it-IT" sz="3600" b="1" dirty="0">
              <a:solidFill>
                <a:schemeClr val="accent5">
                  <a:lumMod val="75000"/>
                </a:schemeClr>
              </a:solidFill>
            </a:endParaRPr>
          </a:p>
        </p:txBody>
      </p:sp>
      <p:pic>
        <p:nvPicPr>
          <p:cNvPr id="5" name="Immagine 4">
            <a:extLst>
              <a:ext uri="{FF2B5EF4-FFF2-40B4-BE49-F238E27FC236}">
                <a16:creationId xmlns:a16="http://schemas.microsoft.com/office/drawing/2014/main" id="{7EA7162E-41FB-4E2E-8391-04068E0E664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071652" y="3877050"/>
            <a:ext cx="2120348" cy="2667000"/>
          </a:xfrm>
          <a:prstGeom prst="rect">
            <a:avLst/>
          </a:prstGeom>
        </p:spPr>
      </p:pic>
    </p:spTree>
    <p:extLst>
      <p:ext uri="{BB962C8B-B14F-4D97-AF65-F5344CB8AC3E}">
        <p14:creationId xmlns:p14="http://schemas.microsoft.com/office/powerpoint/2010/main" val="37397646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5B23679-10AE-43F8-8980-6060D521181F}"/>
              </a:ext>
            </a:extLst>
          </p:cNvPr>
          <p:cNvSpPr>
            <a:spLocks noGrp="1"/>
          </p:cNvSpPr>
          <p:nvPr>
            <p:ph type="title"/>
          </p:nvPr>
        </p:nvSpPr>
        <p:spPr/>
        <p:txBody>
          <a:bodyPr/>
          <a:lstStyle/>
          <a:p>
            <a:r>
              <a:rPr lang="it-IT" dirty="0"/>
              <a:t>PUNTO 4</a:t>
            </a:r>
          </a:p>
        </p:txBody>
      </p:sp>
      <p:sp>
        <p:nvSpPr>
          <p:cNvPr id="3" name="CasellaDiTesto 2">
            <a:extLst>
              <a:ext uri="{FF2B5EF4-FFF2-40B4-BE49-F238E27FC236}">
                <a16:creationId xmlns:a16="http://schemas.microsoft.com/office/drawing/2014/main" id="{B83FDE27-E869-4B96-8185-31D8882828EF}"/>
              </a:ext>
            </a:extLst>
          </p:cNvPr>
          <p:cNvSpPr txBox="1"/>
          <p:nvPr/>
        </p:nvSpPr>
        <p:spPr>
          <a:xfrm>
            <a:off x="583096" y="2902226"/>
            <a:ext cx="9780104" cy="2862322"/>
          </a:xfrm>
          <a:prstGeom prst="rect">
            <a:avLst/>
          </a:prstGeom>
          <a:noFill/>
        </p:spPr>
        <p:txBody>
          <a:bodyPr wrap="square" rtlCol="0">
            <a:spAutoFit/>
          </a:bodyPr>
          <a:lstStyle/>
          <a:p>
            <a:r>
              <a:rPr lang="it-IT" sz="3600" b="1" dirty="0">
                <a:solidFill>
                  <a:schemeClr val="accent5">
                    <a:lumMod val="75000"/>
                  </a:schemeClr>
                </a:solidFill>
              </a:rPr>
              <a:t>Cerco eventuali complementi </a:t>
            </a:r>
          </a:p>
          <a:p>
            <a:r>
              <a:rPr lang="it-IT" sz="3600" b="1" dirty="0">
                <a:solidFill>
                  <a:schemeClr val="accent5">
                    <a:lumMod val="75000"/>
                  </a:schemeClr>
                </a:solidFill>
              </a:rPr>
              <a:t>-in casi diversi dal nominativo</a:t>
            </a:r>
          </a:p>
          <a:p>
            <a:r>
              <a:rPr lang="it-IT" sz="3600" b="1" dirty="0">
                <a:solidFill>
                  <a:schemeClr val="accent5">
                    <a:lumMod val="75000"/>
                  </a:schemeClr>
                </a:solidFill>
              </a:rPr>
              <a:t>-retti dai verbi (controllo sul vocabolario)</a:t>
            </a:r>
          </a:p>
          <a:p>
            <a:r>
              <a:rPr lang="it-IT" sz="3600" b="1" dirty="0">
                <a:solidFill>
                  <a:schemeClr val="accent5">
                    <a:lumMod val="75000"/>
                  </a:schemeClr>
                </a:solidFill>
              </a:rPr>
              <a:t>-retti da preposizioni</a:t>
            </a:r>
          </a:p>
          <a:p>
            <a:r>
              <a:rPr lang="it-IT" sz="3600" b="1" dirty="0">
                <a:solidFill>
                  <a:schemeClr val="accent5">
                    <a:lumMod val="75000"/>
                  </a:schemeClr>
                </a:solidFill>
              </a:rPr>
              <a:t>-traduco </a:t>
            </a:r>
          </a:p>
        </p:txBody>
      </p:sp>
      <p:pic>
        <p:nvPicPr>
          <p:cNvPr id="5" name="Immagine 4">
            <a:extLst>
              <a:ext uri="{FF2B5EF4-FFF2-40B4-BE49-F238E27FC236}">
                <a16:creationId xmlns:a16="http://schemas.microsoft.com/office/drawing/2014/main" id="{7EA7162E-41FB-4E2E-8391-04068E0E664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071652" y="2095500"/>
            <a:ext cx="2120348" cy="2667000"/>
          </a:xfrm>
          <a:prstGeom prst="rect">
            <a:avLst/>
          </a:prstGeom>
        </p:spPr>
      </p:pic>
    </p:spTree>
    <p:extLst>
      <p:ext uri="{BB962C8B-B14F-4D97-AF65-F5344CB8AC3E}">
        <p14:creationId xmlns:p14="http://schemas.microsoft.com/office/powerpoint/2010/main" val="2129145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5B23679-10AE-43F8-8980-6060D521181F}"/>
              </a:ext>
            </a:extLst>
          </p:cNvPr>
          <p:cNvSpPr>
            <a:spLocks noGrp="1"/>
          </p:cNvSpPr>
          <p:nvPr>
            <p:ph type="title"/>
          </p:nvPr>
        </p:nvSpPr>
        <p:spPr/>
        <p:txBody>
          <a:bodyPr/>
          <a:lstStyle/>
          <a:p>
            <a:r>
              <a:rPr lang="it-IT" dirty="0"/>
              <a:t>PUNTO 5</a:t>
            </a:r>
          </a:p>
        </p:txBody>
      </p:sp>
      <p:sp>
        <p:nvSpPr>
          <p:cNvPr id="3" name="CasellaDiTesto 2">
            <a:extLst>
              <a:ext uri="{FF2B5EF4-FFF2-40B4-BE49-F238E27FC236}">
                <a16:creationId xmlns:a16="http://schemas.microsoft.com/office/drawing/2014/main" id="{B83FDE27-E869-4B96-8185-31D8882828EF}"/>
              </a:ext>
            </a:extLst>
          </p:cNvPr>
          <p:cNvSpPr txBox="1"/>
          <p:nvPr/>
        </p:nvSpPr>
        <p:spPr>
          <a:xfrm>
            <a:off x="583096" y="2902226"/>
            <a:ext cx="9780104" cy="3416320"/>
          </a:xfrm>
          <a:prstGeom prst="rect">
            <a:avLst/>
          </a:prstGeom>
          <a:noFill/>
        </p:spPr>
        <p:txBody>
          <a:bodyPr wrap="square" rtlCol="0">
            <a:spAutoFit/>
          </a:bodyPr>
          <a:lstStyle/>
          <a:p>
            <a:r>
              <a:rPr lang="it-IT" sz="3600" b="1" dirty="0">
                <a:solidFill>
                  <a:schemeClr val="accent5">
                    <a:lumMod val="75000"/>
                  </a:schemeClr>
                </a:solidFill>
              </a:rPr>
              <a:t>Ricostruisco la frase e la scrivo, rileggo per capire il significato perché mi aiuta a tradurre la frase successiva.</a:t>
            </a:r>
          </a:p>
          <a:p>
            <a:r>
              <a:rPr lang="it-IT" sz="3600" b="1" dirty="0">
                <a:solidFill>
                  <a:schemeClr val="accent5">
                    <a:lumMod val="75000"/>
                  </a:schemeClr>
                </a:solidFill>
              </a:rPr>
              <a:t>ATTENZIONE </a:t>
            </a:r>
            <a:r>
              <a:rPr lang="it-IT" sz="3600" b="1" dirty="0">
                <a:solidFill>
                  <a:schemeClr val="accent5">
                    <a:lumMod val="75000"/>
                  </a:schemeClr>
                </a:solidFill>
                <a:sym typeface="Wingdings" panose="05000000000000000000" pitchFamily="2" charset="2"/>
              </a:rPr>
              <a:t> le desinenze del plurale greco vanno tradotte col plurale anche se in italiano «fa brutto»</a:t>
            </a:r>
            <a:endParaRPr lang="it-IT" sz="3600" b="1" dirty="0">
              <a:solidFill>
                <a:schemeClr val="accent5">
                  <a:lumMod val="75000"/>
                </a:schemeClr>
              </a:solidFill>
            </a:endParaRPr>
          </a:p>
        </p:txBody>
      </p:sp>
      <p:pic>
        <p:nvPicPr>
          <p:cNvPr id="6" name="Elemento grafico 5" descr="Pollice in alto">
            <a:extLst>
              <a:ext uri="{FF2B5EF4-FFF2-40B4-BE49-F238E27FC236}">
                <a16:creationId xmlns:a16="http://schemas.microsoft.com/office/drawing/2014/main" id="{9E279347-41F8-4B53-A956-7444748B961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95722" y="5234609"/>
            <a:ext cx="1351722" cy="1222513"/>
          </a:xfrm>
          <a:prstGeom prst="rect">
            <a:avLst/>
          </a:prstGeom>
        </p:spPr>
      </p:pic>
    </p:spTree>
    <p:extLst>
      <p:ext uri="{BB962C8B-B14F-4D97-AF65-F5344CB8AC3E}">
        <p14:creationId xmlns:p14="http://schemas.microsoft.com/office/powerpoint/2010/main" val="4763659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5B23679-10AE-43F8-8980-6060D521181F}"/>
              </a:ext>
            </a:extLst>
          </p:cNvPr>
          <p:cNvSpPr>
            <a:spLocks noGrp="1"/>
          </p:cNvSpPr>
          <p:nvPr>
            <p:ph type="title"/>
          </p:nvPr>
        </p:nvSpPr>
        <p:spPr/>
        <p:txBody>
          <a:bodyPr/>
          <a:lstStyle/>
          <a:p>
            <a:r>
              <a:rPr lang="it-IT" dirty="0"/>
              <a:t>PUNTO 6</a:t>
            </a:r>
          </a:p>
        </p:txBody>
      </p:sp>
      <p:sp>
        <p:nvSpPr>
          <p:cNvPr id="3" name="CasellaDiTesto 2">
            <a:extLst>
              <a:ext uri="{FF2B5EF4-FFF2-40B4-BE49-F238E27FC236}">
                <a16:creationId xmlns:a16="http://schemas.microsoft.com/office/drawing/2014/main" id="{B83FDE27-E869-4B96-8185-31D8882828EF}"/>
              </a:ext>
            </a:extLst>
          </p:cNvPr>
          <p:cNvSpPr txBox="1"/>
          <p:nvPr/>
        </p:nvSpPr>
        <p:spPr>
          <a:xfrm>
            <a:off x="583096" y="2902226"/>
            <a:ext cx="9780104" cy="2862322"/>
          </a:xfrm>
          <a:prstGeom prst="rect">
            <a:avLst/>
          </a:prstGeom>
          <a:noFill/>
        </p:spPr>
        <p:txBody>
          <a:bodyPr wrap="square" rtlCol="0">
            <a:spAutoFit/>
          </a:bodyPr>
          <a:lstStyle/>
          <a:p>
            <a:r>
              <a:rPr lang="it-IT" sz="3600" b="1" dirty="0">
                <a:solidFill>
                  <a:schemeClr val="accent5">
                    <a:lumMod val="75000"/>
                  </a:schemeClr>
                </a:solidFill>
              </a:rPr>
              <a:t>ATTENZIONE alle terminazioni</a:t>
            </a:r>
          </a:p>
          <a:p>
            <a:r>
              <a:rPr lang="it-IT" sz="3600" b="1" dirty="0">
                <a:solidFill>
                  <a:schemeClr val="accent5">
                    <a:lumMod val="75000"/>
                  </a:schemeClr>
                </a:solidFill>
                <a:latin typeface="Greek" panose="02020500000000000000" pitchFamily="18" charset="0"/>
              </a:rPr>
              <a:t>-ei </a:t>
            </a:r>
            <a:r>
              <a:rPr lang="it-IT" sz="3600" b="1" dirty="0">
                <a:solidFill>
                  <a:schemeClr val="accent5">
                    <a:lumMod val="75000"/>
                  </a:schemeClr>
                </a:solidFill>
              </a:rPr>
              <a:t>verbo presente 3° persona </a:t>
            </a:r>
            <a:r>
              <a:rPr lang="it-IT" sz="3600" b="1" dirty="0" err="1">
                <a:solidFill>
                  <a:schemeClr val="accent5">
                    <a:lumMod val="75000"/>
                  </a:schemeClr>
                </a:solidFill>
              </a:rPr>
              <a:t>sing</a:t>
            </a:r>
            <a:r>
              <a:rPr lang="it-IT" sz="3600" b="1" dirty="0">
                <a:solidFill>
                  <a:schemeClr val="accent5">
                    <a:lumMod val="75000"/>
                  </a:schemeClr>
                </a:solidFill>
              </a:rPr>
              <a:t>. o dativo </a:t>
            </a:r>
            <a:r>
              <a:rPr lang="it-IT" sz="3600" b="1" dirty="0" err="1">
                <a:solidFill>
                  <a:schemeClr val="accent5">
                    <a:lumMod val="75000"/>
                  </a:schemeClr>
                </a:solidFill>
              </a:rPr>
              <a:t>sing</a:t>
            </a:r>
            <a:r>
              <a:rPr lang="it-IT" sz="3600" b="1" dirty="0">
                <a:solidFill>
                  <a:schemeClr val="accent5">
                    <a:lumMod val="75000"/>
                  </a:schemeClr>
                </a:solidFill>
              </a:rPr>
              <a:t>. 3° declinazione</a:t>
            </a:r>
            <a:endParaRPr lang="it-IT" sz="3600" b="1" dirty="0">
              <a:solidFill>
                <a:schemeClr val="accent5">
                  <a:lumMod val="75000"/>
                </a:schemeClr>
              </a:solidFill>
              <a:latin typeface="Greek" panose="02020500000000000000" pitchFamily="18" charset="0"/>
            </a:endParaRPr>
          </a:p>
          <a:p>
            <a:r>
              <a:rPr lang="it-IT" sz="3600" b="1" dirty="0">
                <a:solidFill>
                  <a:schemeClr val="accent5">
                    <a:lumMod val="75000"/>
                  </a:schemeClr>
                </a:solidFill>
                <a:latin typeface="Greek" panose="02020500000000000000" pitchFamily="18" charset="0"/>
              </a:rPr>
              <a:t>-</a:t>
            </a:r>
            <a:r>
              <a:rPr lang="it-IT" sz="3600" b="1" dirty="0" err="1">
                <a:solidFill>
                  <a:schemeClr val="accent5">
                    <a:lumMod val="75000"/>
                  </a:schemeClr>
                </a:solidFill>
                <a:latin typeface="Greek" panose="02020500000000000000" pitchFamily="18" charset="0"/>
              </a:rPr>
              <a:t>ou</a:t>
            </a:r>
            <a:r>
              <a:rPr lang="it-IT" sz="3600" b="1" dirty="0">
                <a:solidFill>
                  <a:schemeClr val="accent5">
                    <a:lumMod val="75000"/>
                  </a:schemeClr>
                </a:solidFill>
                <a:latin typeface="Greek" panose="02020500000000000000" pitchFamily="18" charset="0"/>
              </a:rPr>
              <a:t> </a:t>
            </a:r>
            <a:r>
              <a:rPr lang="it-IT" sz="3600" b="1" dirty="0">
                <a:solidFill>
                  <a:schemeClr val="accent5">
                    <a:lumMod val="75000"/>
                  </a:schemeClr>
                </a:solidFill>
              </a:rPr>
              <a:t>participio + nome, genitivo assoluto</a:t>
            </a:r>
            <a:endParaRPr lang="it-IT" sz="3600" b="1" dirty="0">
              <a:solidFill>
                <a:schemeClr val="accent5">
                  <a:lumMod val="75000"/>
                </a:schemeClr>
              </a:solidFill>
              <a:latin typeface="Greek" panose="02020500000000000000" pitchFamily="18" charset="0"/>
            </a:endParaRPr>
          </a:p>
          <a:p>
            <a:r>
              <a:rPr lang="it-IT" sz="3600" b="1" dirty="0">
                <a:solidFill>
                  <a:schemeClr val="accent5">
                    <a:lumMod val="75000"/>
                  </a:schemeClr>
                </a:solidFill>
                <a:latin typeface="Greek" panose="02020500000000000000" pitchFamily="18" charset="0"/>
              </a:rPr>
              <a:t>-</a:t>
            </a:r>
            <a:r>
              <a:rPr lang="it-IT" sz="3600" b="1" dirty="0" err="1">
                <a:solidFill>
                  <a:schemeClr val="accent5">
                    <a:lumMod val="75000"/>
                  </a:schemeClr>
                </a:solidFill>
                <a:latin typeface="Greek" panose="02020500000000000000" pitchFamily="18" charset="0"/>
              </a:rPr>
              <a:t>wn</a:t>
            </a:r>
            <a:r>
              <a:rPr lang="it-IT" sz="3600" b="1" dirty="0">
                <a:solidFill>
                  <a:schemeClr val="accent5">
                    <a:lumMod val="75000"/>
                  </a:schemeClr>
                </a:solidFill>
                <a:latin typeface="Greek" panose="02020500000000000000" pitchFamily="18" charset="0"/>
              </a:rPr>
              <a:t> </a:t>
            </a:r>
            <a:r>
              <a:rPr lang="it-IT" sz="3600" b="1" dirty="0">
                <a:solidFill>
                  <a:schemeClr val="accent5">
                    <a:lumMod val="75000"/>
                  </a:schemeClr>
                </a:solidFill>
              </a:rPr>
              <a:t>participio + nome, genitivo assoluto</a:t>
            </a:r>
            <a:endParaRPr lang="it-IT" sz="3600" b="1" dirty="0">
              <a:solidFill>
                <a:schemeClr val="accent5">
                  <a:lumMod val="75000"/>
                </a:schemeClr>
              </a:solidFill>
              <a:latin typeface="Greek" panose="02020500000000000000" pitchFamily="18" charset="0"/>
            </a:endParaRPr>
          </a:p>
        </p:txBody>
      </p:sp>
      <p:pic>
        <p:nvPicPr>
          <p:cNvPr id="5" name="Immagine 4">
            <a:extLst>
              <a:ext uri="{FF2B5EF4-FFF2-40B4-BE49-F238E27FC236}">
                <a16:creationId xmlns:a16="http://schemas.microsoft.com/office/drawing/2014/main" id="{AD0A01A5-B70B-4E2E-ADC4-CEDA4CF1534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flipH="1">
            <a:off x="9574050" y="2594625"/>
            <a:ext cx="2617950" cy="3289707"/>
          </a:xfrm>
          <a:prstGeom prst="rect">
            <a:avLst/>
          </a:prstGeom>
        </p:spPr>
      </p:pic>
    </p:spTree>
    <p:extLst>
      <p:ext uri="{BB962C8B-B14F-4D97-AF65-F5344CB8AC3E}">
        <p14:creationId xmlns:p14="http://schemas.microsoft.com/office/powerpoint/2010/main" val="30257101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5B23679-10AE-43F8-8980-6060D521181F}"/>
              </a:ext>
            </a:extLst>
          </p:cNvPr>
          <p:cNvSpPr>
            <a:spLocks noGrp="1"/>
          </p:cNvSpPr>
          <p:nvPr>
            <p:ph type="title"/>
          </p:nvPr>
        </p:nvSpPr>
        <p:spPr/>
        <p:txBody>
          <a:bodyPr/>
          <a:lstStyle/>
          <a:p>
            <a:r>
              <a:rPr lang="it-IT" dirty="0"/>
              <a:t>PUNTO 7</a:t>
            </a:r>
          </a:p>
        </p:txBody>
      </p:sp>
      <p:sp>
        <p:nvSpPr>
          <p:cNvPr id="3" name="CasellaDiTesto 2">
            <a:extLst>
              <a:ext uri="{FF2B5EF4-FFF2-40B4-BE49-F238E27FC236}">
                <a16:creationId xmlns:a16="http://schemas.microsoft.com/office/drawing/2014/main" id="{B83FDE27-E869-4B96-8185-31D8882828EF}"/>
              </a:ext>
            </a:extLst>
          </p:cNvPr>
          <p:cNvSpPr txBox="1"/>
          <p:nvPr/>
        </p:nvSpPr>
        <p:spPr>
          <a:xfrm>
            <a:off x="583096" y="2902226"/>
            <a:ext cx="9780104" cy="3416320"/>
          </a:xfrm>
          <a:prstGeom prst="rect">
            <a:avLst/>
          </a:prstGeom>
          <a:noFill/>
        </p:spPr>
        <p:txBody>
          <a:bodyPr wrap="square" rtlCol="0">
            <a:spAutoFit/>
          </a:bodyPr>
          <a:lstStyle/>
          <a:p>
            <a:r>
              <a:rPr lang="it-IT" sz="3600" b="1" dirty="0">
                <a:solidFill>
                  <a:schemeClr val="accent5">
                    <a:lumMod val="75000"/>
                  </a:schemeClr>
                </a:solidFill>
              </a:rPr>
              <a:t>Procedo così per ogni frase; prima di ricopiare tutto in bella, rileggo benissimo la versione per correggere errori di distrazione e per vedere se ho saltato dei termini (in questo caso aggiungo un asterisco e li traduco in fondo)</a:t>
            </a:r>
          </a:p>
        </p:txBody>
      </p:sp>
    </p:spTree>
    <p:extLst>
      <p:ext uri="{BB962C8B-B14F-4D97-AF65-F5344CB8AC3E}">
        <p14:creationId xmlns:p14="http://schemas.microsoft.com/office/powerpoint/2010/main" val="15458448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5B23679-10AE-43F8-8980-6060D521181F}"/>
              </a:ext>
            </a:extLst>
          </p:cNvPr>
          <p:cNvSpPr>
            <a:spLocks noGrp="1"/>
          </p:cNvSpPr>
          <p:nvPr>
            <p:ph type="title"/>
          </p:nvPr>
        </p:nvSpPr>
        <p:spPr/>
        <p:txBody>
          <a:bodyPr/>
          <a:lstStyle/>
          <a:p>
            <a:r>
              <a:rPr lang="it-IT" dirty="0"/>
              <a:t>PUNTO 8</a:t>
            </a:r>
          </a:p>
        </p:txBody>
      </p:sp>
      <p:sp>
        <p:nvSpPr>
          <p:cNvPr id="3" name="CasellaDiTesto 2">
            <a:extLst>
              <a:ext uri="{FF2B5EF4-FFF2-40B4-BE49-F238E27FC236}">
                <a16:creationId xmlns:a16="http://schemas.microsoft.com/office/drawing/2014/main" id="{B83FDE27-E869-4B96-8185-31D8882828EF}"/>
              </a:ext>
            </a:extLst>
          </p:cNvPr>
          <p:cNvSpPr txBox="1"/>
          <p:nvPr/>
        </p:nvSpPr>
        <p:spPr>
          <a:xfrm>
            <a:off x="450575" y="2333685"/>
            <a:ext cx="9780104" cy="4524315"/>
          </a:xfrm>
          <a:prstGeom prst="rect">
            <a:avLst/>
          </a:prstGeom>
          <a:noFill/>
        </p:spPr>
        <p:txBody>
          <a:bodyPr wrap="square" rtlCol="0">
            <a:spAutoFit/>
          </a:bodyPr>
          <a:lstStyle/>
          <a:p>
            <a:r>
              <a:rPr lang="it-IT" sz="3600" b="1" dirty="0">
                <a:solidFill>
                  <a:schemeClr val="accent5">
                    <a:lumMod val="75000"/>
                  </a:schemeClr>
                </a:solidFill>
              </a:rPr>
              <a:t>- Rileggo ancora una volta per vedere se il significato «fila»</a:t>
            </a:r>
          </a:p>
          <a:p>
            <a:r>
              <a:rPr lang="it-IT" sz="3600" b="1" dirty="0">
                <a:solidFill>
                  <a:schemeClr val="accent5">
                    <a:lumMod val="75000"/>
                  </a:schemeClr>
                </a:solidFill>
              </a:rPr>
              <a:t>- La fretta è nostra nemica!</a:t>
            </a:r>
          </a:p>
          <a:p>
            <a:r>
              <a:rPr lang="it-IT" sz="3600" b="1" dirty="0">
                <a:solidFill>
                  <a:schemeClr val="accent5">
                    <a:lumMod val="75000"/>
                  </a:schemeClr>
                </a:solidFill>
              </a:rPr>
              <a:t>- Non ascoltare suggerimenti </a:t>
            </a:r>
          </a:p>
          <a:p>
            <a:r>
              <a:rPr lang="it-IT" sz="3600" b="1" dirty="0">
                <a:solidFill>
                  <a:schemeClr val="accent5">
                    <a:lumMod val="75000"/>
                  </a:schemeClr>
                </a:solidFill>
              </a:rPr>
              <a:t>dati dagli altri compagni </a:t>
            </a:r>
          </a:p>
          <a:p>
            <a:r>
              <a:rPr lang="it-IT" sz="3600" b="1" dirty="0">
                <a:solidFill>
                  <a:schemeClr val="accent5">
                    <a:lumMod val="75000"/>
                  </a:schemeClr>
                </a:solidFill>
              </a:rPr>
              <a:t>se non dopo averci pensato </a:t>
            </a:r>
          </a:p>
          <a:p>
            <a:r>
              <a:rPr lang="it-IT" sz="3600" b="1" dirty="0">
                <a:solidFill>
                  <a:schemeClr val="accent5">
                    <a:lumMod val="75000"/>
                  </a:schemeClr>
                </a:solidFill>
              </a:rPr>
              <a:t>di testa propria </a:t>
            </a:r>
          </a:p>
          <a:p>
            <a:r>
              <a:rPr lang="it-IT" sz="3600" b="1" dirty="0">
                <a:solidFill>
                  <a:schemeClr val="accent5">
                    <a:lumMod val="75000"/>
                  </a:schemeClr>
                </a:solidFill>
                <a:sym typeface="Wingdings" panose="05000000000000000000" pitchFamily="2" charset="2"/>
              </a:rPr>
              <a:t> </a:t>
            </a:r>
            <a:r>
              <a:rPr lang="it-IT" sz="3600" b="1" u="sng" dirty="0">
                <a:solidFill>
                  <a:srgbClr val="FF0000"/>
                </a:solidFill>
                <a:sym typeface="Wingdings" panose="05000000000000000000" pitchFamily="2" charset="2"/>
              </a:rPr>
              <a:t>fidarsi del PROPRIO intuito</a:t>
            </a:r>
            <a:endParaRPr lang="it-IT" sz="3600" b="1" u="sng" dirty="0">
              <a:solidFill>
                <a:srgbClr val="FF0000"/>
              </a:solidFill>
            </a:endParaRPr>
          </a:p>
        </p:txBody>
      </p:sp>
      <p:pic>
        <p:nvPicPr>
          <p:cNvPr id="5" name="Immagine 4">
            <a:extLst>
              <a:ext uri="{FF2B5EF4-FFF2-40B4-BE49-F238E27FC236}">
                <a16:creationId xmlns:a16="http://schemas.microsoft.com/office/drawing/2014/main" id="{3C90BAC5-5A4F-4BF1-B100-42A7E65FE76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761439" y="3893418"/>
            <a:ext cx="4309856" cy="2861462"/>
          </a:xfrm>
          <a:prstGeom prst="rect">
            <a:avLst/>
          </a:prstGeom>
        </p:spPr>
      </p:pic>
    </p:spTree>
    <p:extLst>
      <p:ext uri="{BB962C8B-B14F-4D97-AF65-F5344CB8AC3E}">
        <p14:creationId xmlns:p14="http://schemas.microsoft.com/office/powerpoint/2010/main" val="40916966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5B23679-10AE-43F8-8980-6060D521181F}"/>
              </a:ext>
            </a:extLst>
          </p:cNvPr>
          <p:cNvSpPr>
            <a:spLocks noGrp="1"/>
          </p:cNvSpPr>
          <p:nvPr>
            <p:ph type="title"/>
          </p:nvPr>
        </p:nvSpPr>
        <p:spPr/>
        <p:txBody>
          <a:bodyPr/>
          <a:lstStyle/>
          <a:p>
            <a:r>
              <a:rPr lang="it-IT" dirty="0"/>
              <a:t>PUNTO 9</a:t>
            </a:r>
          </a:p>
        </p:txBody>
      </p:sp>
      <p:sp>
        <p:nvSpPr>
          <p:cNvPr id="3" name="CasellaDiTesto 2">
            <a:extLst>
              <a:ext uri="{FF2B5EF4-FFF2-40B4-BE49-F238E27FC236}">
                <a16:creationId xmlns:a16="http://schemas.microsoft.com/office/drawing/2014/main" id="{B83FDE27-E869-4B96-8185-31D8882828EF}"/>
              </a:ext>
            </a:extLst>
          </p:cNvPr>
          <p:cNvSpPr txBox="1"/>
          <p:nvPr/>
        </p:nvSpPr>
        <p:spPr>
          <a:xfrm>
            <a:off x="378551" y="2111691"/>
            <a:ext cx="8507896" cy="2308324"/>
          </a:xfrm>
          <a:prstGeom prst="rect">
            <a:avLst/>
          </a:prstGeom>
          <a:noFill/>
        </p:spPr>
        <p:txBody>
          <a:bodyPr wrap="square" rtlCol="0">
            <a:spAutoFit/>
          </a:bodyPr>
          <a:lstStyle/>
          <a:p>
            <a:r>
              <a:rPr lang="it-IT" sz="7200" b="1" dirty="0">
                <a:solidFill>
                  <a:schemeClr val="accent3">
                    <a:lumMod val="75000"/>
                  </a:schemeClr>
                </a:solidFill>
              </a:rPr>
              <a:t>FARE SACRIFICI AD APOLLO </a:t>
            </a:r>
          </a:p>
        </p:txBody>
      </p:sp>
      <p:pic>
        <p:nvPicPr>
          <p:cNvPr id="6" name="Immagine 5">
            <a:extLst>
              <a:ext uri="{FF2B5EF4-FFF2-40B4-BE49-F238E27FC236}">
                <a16:creationId xmlns:a16="http://schemas.microsoft.com/office/drawing/2014/main" id="{4B70C2EB-B47D-498A-B750-835B3B527A8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875272" y="3266257"/>
            <a:ext cx="4316728" cy="230832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5" name="Immagine 4">
            <a:extLst>
              <a:ext uri="{FF2B5EF4-FFF2-40B4-BE49-F238E27FC236}">
                <a16:creationId xmlns:a16="http://schemas.microsoft.com/office/drawing/2014/main" id="{D7C6632A-6E11-EC59-297A-D29300E43F9B}"/>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106679" y="3134543"/>
            <a:ext cx="2104823" cy="1914939"/>
          </a:xfrm>
          <a:prstGeom prst="rect">
            <a:avLst/>
          </a:prstGeom>
        </p:spPr>
      </p:pic>
      <p:sp>
        <p:nvSpPr>
          <p:cNvPr id="8" name="Titolo 1">
            <a:extLst>
              <a:ext uri="{FF2B5EF4-FFF2-40B4-BE49-F238E27FC236}">
                <a16:creationId xmlns:a16="http://schemas.microsoft.com/office/drawing/2014/main" id="{E4B84112-BD26-637A-46E8-05877DA7C754}"/>
              </a:ext>
            </a:extLst>
          </p:cNvPr>
          <p:cNvSpPr txBox="1">
            <a:spLocks/>
          </p:cNvSpPr>
          <p:nvPr/>
        </p:nvSpPr>
        <p:spPr bwMode="gray">
          <a:xfrm>
            <a:off x="251792" y="5442867"/>
            <a:ext cx="8761413" cy="70696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it-IT" dirty="0">
                <a:solidFill>
                  <a:schemeClr val="tx1"/>
                </a:solidFill>
              </a:rPr>
              <a:t>Si scherza eh!!!</a:t>
            </a:r>
          </a:p>
          <a:p>
            <a:r>
              <a:rPr lang="it-IT" dirty="0">
                <a:solidFill>
                  <a:schemeClr val="tx1"/>
                </a:solidFill>
              </a:rPr>
              <a:t>Buono studio ragazzi! Edo e </a:t>
            </a:r>
            <a:r>
              <a:rPr lang="it-IT" dirty="0" err="1">
                <a:solidFill>
                  <a:schemeClr val="tx1"/>
                </a:solidFill>
              </a:rPr>
              <a:t>Gilly</a:t>
            </a:r>
            <a:r>
              <a:rPr lang="it-IT" dirty="0">
                <a:solidFill>
                  <a:schemeClr val="tx1"/>
                </a:solidFill>
              </a:rPr>
              <a:t> @studia.con.hapax</a:t>
            </a:r>
          </a:p>
        </p:txBody>
      </p:sp>
    </p:spTree>
    <p:extLst>
      <p:ext uri="{BB962C8B-B14F-4D97-AF65-F5344CB8AC3E}">
        <p14:creationId xmlns:p14="http://schemas.microsoft.com/office/powerpoint/2010/main" val="29629013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Riunioni ione">
  <a:themeElements>
    <a:clrScheme name="Riunioni ione">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Riunioni ione">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iunioni ione">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225</TotalTime>
  <Words>553</Words>
  <Application>Microsoft Office PowerPoint</Application>
  <PresentationFormat>Widescreen</PresentationFormat>
  <Paragraphs>54</Paragraphs>
  <Slides>13</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13</vt:i4>
      </vt:variant>
    </vt:vector>
  </HeadingPairs>
  <TitlesOfParts>
    <vt:vector size="19" baseType="lpstr">
      <vt:lpstr>Arial</vt:lpstr>
      <vt:lpstr>Caviar Dreams</vt:lpstr>
      <vt:lpstr>Century Gothic</vt:lpstr>
      <vt:lpstr>Greek</vt:lpstr>
      <vt:lpstr>Wingdings 3</vt:lpstr>
      <vt:lpstr>Riunioni ione</vt:lpstr>
      <vt:lpstr>COME TRADURRE  DAL GRECO  in 9 punti</vt:lpstr>
      <vt:lpstr>Presentazione standard di PowerPoint</vt:lpstr>
      <vt:lpstr>PUNTO ZERO: FARE UNA TRADUZIONE LETTERALE E GRAMMATICALMENTE CORRETTA, ANCHE SE ALL’INIZIO NON HA SENSO, NON INVENTARSI TERMINI PRESI DAL PANICO, MA RIGUARDARE ANCHE 10 VOLTE LO STESSO TERMINE PER TROVARLO NEL VOCABOLARIO AL PRIMO COLPO. NON FARSI INGANNARE DAI TERMINI SIMILI CHE TROVIAMO NELLA STESSA PAGINA DEL VOCABOLARIO!!!</vt:lpstr>
      <vt:lpstr>PUNTO 0.1</vt:lpstr>
      <vt:lpstr>PUNTO 1</vt:lpstr>
      <vt:lpstr>PUNTO 2</vt:lpstr>
      <vt:lpstr>PUNTO 3</vt:lpstr>
      <vt:lpstr>PUNTO 4</vt:lpstr>
      <vt:lpstr>PUNTO 5</vt:lpstr>
      <vt:lpstr>PUNTO 6</vt:lpstr>
      <vt:lpstr>PUNTO 7</vt:lpstr>
      <vt:lpstr>PUNTO 8</vt:lpstr>
      <vt:lpstr>PUNTO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 TRADURRE  DAL GRECO</dc:title>
  <dc:creator>g.abbruzzetti@studenti.unimc.it</dc:creator>
  <cp:lastModifiedBy>g.abbruzzetti@studenti.unimc.it</cp:lastModifiedBy>
  <cp:revision>38</cp:revision>
  <dcterms:created xsi:type="dcterms:W3CDTF">2020-11-03T11:06:45Z</dcterms:created>
  <dcterms:modified xsi:type="dcterms:W3CDTF">2022-11-11T12:36:45Z</dcterms:modified>
</cp:coreProperties>
</file>